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67" r:id="rId4"/>
  </p:sldMasterIdLst>
  <p:notesMasterIdLst>
    <p:notesMasterId r:id="rId99"/>
  </p:notesMasterIdLst>
  <p:handoutMasterIdLst>
    <p:handoutMasterId r:id="rId100"/>
  </p:handoutMasterIdLst>
  <p:sldIdLst>
    <p:sldId id="264" r:id="rId5"/>
    <p:sldId id="342" r:id="rId6"/>
    <p:sldId id="280" r:id="rId7"/>
    <p:sldId id="281" r:id="rId8"/>
    <p:sldId id="282" r:id="rId9"/>
    <p:sldId id="283" r:id="rId10"/>
    <p:sldId id="284" r:id="rId11"/>
    <p:sldId id="329" r:id="rId12"/>
    <p:sldId id="285" r:id="rId13"/>
    <p:sldId id="286" r:id="rId14"/>
    <p:sldId id="287" r:id="rId15"/>
    <p:sldId id="330" r:id="rId16"/>
    <p:sldId id="288" r:id="rId17"/>
    <p:sldId id="324" r:id="rId18"/>
    <p:sldId id="343" r:id="rId19"/>
    <p:sldId id="344" r:id="rId20"/>
    <p:sldId id="345" r:id="rId21"/>
    <p:sldId id="346" r:id="rId22"/>
    <p:sldId id="347" r:id="rId23"/>
    <p:sldId id="289" r:id="rId24"/>
    <p:sldId id="348" r:id="rId25"/>
    <p:sldId id="290" r:id="rId26"/>
    <p:sldId id="323" r:id="rId27"/>
    <p:sldId id="291" r:id="rId28"/>
    <p:sldId id="331" r:id="rId29"/>
    <p:sldId id="292" r:id="rId30"/>
    <p:sldId id="293" r:id="rId31"/>
    <p:sldId id="332" r:id="rId32"/>
    <p:sldId id="294" r:id="rId33"/>
    <p:sldId id="295" r:id="rId34"/>
    <p:sldId id="296" r:id="rId35"/>
    <p:sldId id="297" r:id="rId36"/>
    <p:sldId id="298" r:id="rId37"/>
    <p:sldId id="299" r:id="rId38"/>
    <p:sldId id="325" r:id="rId39"/>
    <p:sldId id="349" r:id="rId40"/>
    <p:sldId id="350" r:id="rId41"/>
    <p:sldId id="351" r:id="rId42"/>
    <p:sldId id="352" r:id="rId43"/>
    <p:sldId id="353" r:id="rId44"/>
    <p:sldId id="300" r:id="rId45"/>
    <p:sldId id="354" r:id="rId46"/>
    <p:sldId id="301" r:id="rId47"/>
    <p:sldId id="341" r:id="rId48"/>
    <p:sldId id="333" r:id="rId49"/>
    <p:sldId id="302" r:id="rId50"/>
    <p:sldId id="303" r:id="rId51"/>
    <p:sldId id="304" r:id="rId52"/>
    <p:sldId id="305" r:id="rId53"/>
    <p:sldId id="326" r:id="rId54"/>
    <p:sldId id="359" r:id="rId55"/>
    <p:sldId id="355" r:id="rId56"/>
    <p:sldId id="356" r:id="rId57"/>
    <p:sldId id="357" r:id="rId58"/>
    <p:sldId id="358" r:id="rId59"/>
    <p:sldId id="360" r:id="rId60"/>
    <p:sldId id="306" r:id="rId61"/>
    <p:sldId id="307" r:id="rId62"/>
    <p:sldId id="308" r:id="rId63"/>
    <p:sldId id="334" r:id="rId64"/>
    <p:sldId id="309" r:id="rId65"/>
    <p:sldId id="335" r:id="rId66"/>
    <p:sldId id="310" r:id="rId67"/>
    <p:sldId id="336" r:id="rId68"/>
    <p:sldId id="311" r:id="rId69"/>
    <p:sldId id="337" r:id="rId70"/>
    <p:sldId id="312" r:id="rId71"/>
    <p:sldId id="338" r:id="rId72"/>
    <p:sldId id="327" r:id="rId73"/>
    <p:sldId id="361" r:id="rId74"/>
    <p:sldId id="362" r:id="rId75"/>
    <p:sldId id="363" r:id="rId76"/>
    <p:sldId id="364" r:id="rId77"/>
    <p:sldId id="365" r:id="rId78"/>
    <p:sldId id="313" r:id="rId79"/>
    <p:sldId id="366" r:id="rId80"/>
    <p:sldId id="314" r:id="rId81"/>
    <p:sldId id="315" r:id="rId82"/>
    <p:sldId id="339" r:id="rId83"/>
    <p:sldId id="316" r:id="rId84"/>
    <p:sldId id="340" r:id="rId85"/>
    <p:sldId id="317" r:id="rId86"/>
    <p:sldId id="318" r:id="rId87"/>
    <p:sldId id="319" r:id="rId88"/>
    <p:sldId id="320" r:id="rId89"/>
    <p:sldId id="321" r:id="rId90"/>
    <p:sldId id="328" r:id="rId91"/>
    <p:sldId id="367" r:id="rId92"/>
    <p:sldId id="368" r:id="rId93"/>
    <p:sldId id="369" r:id="rId94"/>
    <p:sldId id="370" r:id="rId95"/>
    <p:sldId id="371" r:id="rId96"/>
    <p:sldId id="322" r:id="rId97"/>
    <p:sldId id="267" r:id="rId98"/>
  </p:sldIdLst>
  <p:sldSz cx="9144000" cy="5143500" type="screen16x9"/>
  <p:notesSz cx="6858000" cy="9144000"/>
  <p:embeddedFontLst>
    <p:embeddedFont>
      <p:font typeface="Calibri" panose="020F0502020204030204" pitchFamily="34" charset="0"/>
      <p:regular r:id="rId101"/>
      <p:bold r:id="rId102"/>
      <p:italic r:id="rId103"/>
      <p:boldItalic r:id="rId104"/>
    </p:embeddedFont>
    <p:embeddedFont>
      <p:font typeface="Cutive Mono" pitchFamily="2" charset="77"/>
      <p:regular r:id="rId105"/>
    </p:embeddedFont>
    <p:embeddedFont>
      <p:font typeface="Open Sans" panose="020B0606030504020204" pitchFamily="34" charset="0"/>
      <p:regular r:id="rId106"/>
      <p:bold r:id="rId107"/>
      <p:italic r:id="rId108"/>
      <p:boldItalic r:id="rId109"/>
    </p:embeddedFont>
    <p:embeddedFont>
      <p:font typeface="Open Sans SemiBold" panose="020B0606030504020204" pitchFamily="34" charset="0"/>
      <p:bold r:id="rId110"/>
      <p:boldItalic r:id="rId11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9E"/>
    <a:srgbClr val="45545F"/>
    <a:srgbClr val="004D71"/>
    <a:srgbClr val="B1B7BC"/>
    <a:srgbClr val="1B3764"/>
    <a:srgbClr val="0090B9"/>
    <a:srgbClr val="ED1C24"/>
    <a:srgbClr val="F5A81C"/>
    <a:srgbClr val="01A1DD"/>
    <a:srgbClr val="CFD4D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03" autoAdjust="0"/>
    <p:restoredTop sz="88619" autoAdjust="0"/>
  </p:normalViewPr>
  <p:slideViewPr>
    <p:cSldViewPr snapToGrid="0">
      <p:cViewPr varScale="1">
        <p:scale>
          <a:sx n="124" d="100"/>
          <a:sy n="124" d="100"/>
        </p:scale>
        <p:origin x="184" y="33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font" Target="fonts/font7.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2.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6.fntdata"/><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9.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0.fntdata"/><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10/2/19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mentioning that the root user in Linux is more powerful than the administrator account in Windows.</a:t>
            </a:r>
          </a:p>
        </p:txBody>
      </p:sp>
      <p:sp>
        <p:nvSpPr>
          <p:cNvPr id="4" name="Slide Number Placeholder 3"/>
          <p:cNvSpPr>
            <a:spLocks noGrp="1"/>
          </p:cNvSpPr>
          <p:nvPr>
            <p:ph type="sldNum" sz="quarter" idx="5"/>
          </p:nvPr>
        </p:nvSpPr>
        <p:spPr/>
        <p:txBody>
          <a:bodyPr/>
          <a:lstStyle/>
          <a:p>
            <a:fld id="{F0DDA35F-9E58-5D40-92C1-D8C7631003B0}" type="slidenum">
              <a:rPr lang="en-US" smtClean="0"/>
              <a:t>7</a:t>
            </a:fld>
            <a:endParaRPr lang="en-US" dirty="0"/>
          </a:p>
        </p:txBody>
      </p:sp>
    </p:spTree>
    <p:extLst>
      <p:ext uri="{BB962C8B-B14F-4D97-AF65-F5344CB8AC3E}">
        <p14:creationId xmlns:p14="http://schemas.microsoft.com/office/powerpoint/2010/main" val="324239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mentioning that a user ID in Linux is similar to the security identifier (SID) in Windows.</a:t>
            </a:r>
          </a:p>
        </p:txBody>
      </p:sp>
      <p:sp>
        <p:nvSpPr>
          <p:cNvPr id="4" name="Slide Number Placeholder 3"/>
          <p:cNvSpPr>
            <a:spLocks noGrp="1"/>
          </p:cNvSpPr>
          <p:nvPr>
            <p:ph type="sldNum" sz="quarter" idx="5"/>
          </p:nvPr>
        </p:nvSpPr>
        <p:spPr/>
        <p:txBody>
          <a:bodyPr/>
          <a:lstStyle/>
          <a:p>
            <a:fld id="{F0DDA35F-9E58-5D40-92C1-D8C7631003B0}" type="slidenum">
              <a:rPr lang="en-US" smtClean="0"/>
              <a:t>26</a:t>
            </a:fld>
            <a:endParaRPr lang="en-US" dirty="0"/>
          </a:p>
        </p:txBody>
      </p:sp>
    </p:spTree>
    <p:extLst>
      <p:ext uri="{BB962C8B-B14F-4D97-AF65-F5344CB8AC3E}">
        <p14:creationId xmlns:p14="http://schemas.microsoft.com/office/powerpoint/2010/main" val="1346561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Consider informing students that environment variables will be discussed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78</a:t>
            </a:fld>
            <a:endParaRPr lang="en-US" dirty="0"/>
          </a:p>
        </p:txBody>
      </p:sp>
    </p:spTree>
    <p:extLst>
      <p:ext uri="{BB962C8B-B14F-4D97-AF65-F5344CB8AC3E}">
        <p14:creationId xmlns:p14="http://schemas.microsoft.com/office/powerpoint/2010/main" val="429026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Environment variables are discussed in more depth in a later lesson.</a:t>
            </a:r>
          </a:p>
        </p:txBody>
      </p:sp>
      <p:sp>
        <p:nvSpPr>
          <p:cNvPr id="4" name="Slide Number Placeholder 3"/>
          <p:cNvSpPr>
            <a:spLocks noGrp="1"/>
          </p:cNvSpPr>
          <p:nvPr>
            <p:ph type="sldNum" sz="quarter" idx="5"/>
          </p:nvPr>
        </p:nvSpPr>
        <p:spPr/>
        <p:txBody>
          <a:bodyPr/>
          <a:lstStyle/>
          <a:p>
            <a:fld id="{F0DDA35F-9E58-5D40-92C1-D8C7631003B0}" type="slidenum">
              <a:rPr lang="en-US" smtClean="0"/>
              <a:t>84</a:t>
            </a:fld>
            <a:endParaRPr lang="en-US" dirty="0"/>
          </a:p>
        </p:txBody>
      </p:sp>
    </p:spTree>
    <p:extLst>
      <p:ext uri="{BB962C8B-B14F-4D97-AF65-F5344CB8AC3E}">
        <p14:creationId xmlns:p14="http://schemas.microsoft.com/office/powerpoint/2010/main" val="3199051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userDrawn="1"/>
        </p:nvPicPr>
        <p:blipFill>
          <a:blip r:embed="rId2"/>
          <a:stretch>
            <a:fillRect/>
          </a:stretch>
        </p:blipFill>
        <p:spPr>
          <a:xfrm>
            <a:off x="0" y="4123764"/>
            <a:ext cx="9162288" cy="710498"/>
          </a:xfrm>
          <a:prstGeom prst="rect">
            <a:avLst/>
          </a:prstGeom>
        </p:spPr>
      </p:pic>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Course/Lesson outline</a:t>
            </a:r>
          </a:p>
        </p:txBody>
      </p:sp>
      <p:sp>
        <p:nvSpPr>
          <p:cNvPr id="7" name="Slide Number Placeholder 5">
            <a:extLst>
              <a:ext uri="{FF2B5EF4-FFF2-40B4-BE49-F238E27FC236}">
                <a16:creationId xmlns:a16="http://schemas.microsoft.com/office/drawing/2014/main" id="{22E793E8-1E1B-7342-97FF-3EBEB6CE2F97}"/>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B6C7ED59-72C2-324E-AEEB-8DFC1F5573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129625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7"/>
          </a:xfrm>
          <a:prstGeom prst="rect">
            <a:avLst/>
          </a:prstGeom>
        </p:spPr>
      </p:pic>
    </p:spTree>
    <p:extLst>
      <p:ext uri="{BB962C8B-B14F-4D97-AF65-F5344CB8AC3E}">
        <p14:creationId xmlns:p14="http://schemas.microsoft.com/office/powerpoint/2010/main" val="1520133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inds-On Activity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04EA5-17AD-354B-90BB-56A1A9BBD306}"/>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1" y="3384616"/>
            <a:ext cx="9143999"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2784C09B-F43A-F747-800F-F1DE1DE87130}"/>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8" name="Slide Number Placeholder 5">
            <a:extLst>
              <a:ext uri="{FF2B5EF4-FFF2-40B4-BE49-F238E27FC236}">
                <a16:creationId xmlns:a16="http://schemas.microsoft.com/office/drawing/2014/main" id="{8DC713EE-FFB3-8147-9995-551A638CBF1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3" name="Picture 12">
            <a:extLst>
              <a:ext uri="{FF2B5EF4-FFF2-40B4-BE49-F238E27FC236}">
                <a16:creationId xmlns:a16="http://schemas.microsoft.com/office/drawing/2014/main" id="{CE472390-70FA-EF46-BC95-2AB6BD804B4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7" name="Picture 16" descr="CompTIA_logo.wmf">
            <a:extLst>
              <a:ext uri="{FF2B5EF4-FFF2-40B4-BE49-F238E27FC236}">
                <a16:creationId xmlns:a16="http://schemas.microsoft.com/office/drawing/2014/main" id="{EA95763B-85F6-9048-B507-4FD23026F6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6" name="Picture 15">
            <a:extLst>
              <a:ext uri="{FF2B5EF4-FFF2-40B4-BE49-F238E27FC236}">
                <a16:creationId xmlns:a16="http://schemas.microsoft.com/office/drawing/2014/main" id="{C30FFAE2-1926-424D-9409-EA1F521618BE}"/>
              </a:ext>
            </a:extLst>
          </p:cNvPr>
          <p:cNvPicPr>
            <a:picLocks/>
          </p:cNvPicPr>
          <p:nvPr userDrawn="1"/>
        </p:nvPicPr>
        <p:blipFill>
          <a:blip r:embed="rId4"/>
          <a:stretch>
            <a:fillRect/>
          </a:stretch>
        </p:blipFill>
        <p:spPr>
          <a:xfrm>
            <a:off x="-18288" y="4511039"/>
            <a:ext cx="9180576" cy="347207"/>
          </a:xfrm>
          <a:prstGeom prst="rect">
            <a:avLst/>
          </a:prstGeom>
        </p:spPr>
      </p:pic>
      <p:pic>
        <p:nvPicPr>
          <p:cNvPr id="5" name="Picture 4">
            <a:extLst>
              <a:ext uri="{FF2B5EF4-FFF2-40B4-BE49-F238E27FC236}">
                <a16:creationId xmlns:a16="http://schemas.microsoft.com/office/drawing/2014/main" id="{B3D31B16-7F80-4E40-A64A-D400F2BE5BDA}"/>
              </a:ext>
            </a:extLst>
          </p:cNvPr>
          <p:cNvPicPr>
            <a:picLocks noChangeAspect="1"/>
          </p:cNvPicPr>
          <p:nvPr userDrawn="1"/>
        </p:nvPicPr>
        <p:blipFill>
          <a:blip r:embed="rId5"/>
          <a:stretch>
            <a:fillRect/>
          </a:stretch>
        </p:blipFill>
        <p:spPr>
          <a:xfrm>
            <a:off x="2656114" y="1288868"/>
            <a:ext cx="3829752" cy="2097826"/>
          </a:xfrm>
          <a:prstGeom prst="rect">
            <a:avLst/>
          </a:prstGeom>
        </p:spPr>
      </p:pic>
    </p:spTree>
    <p:extLst>
      <p:ext uri="{BB962C8B-B14F-4D97-AF65-F5344CB8AC3E}">
        <p14:creationId xmlns:p14="http://schemas.microsoft.com/office/powerpoint/2010/main" val="2096369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Slide Number Placeholder 5">
            <a:extLst>
              <a:ext uri="{FF2B5EF4-FFF2-40B4-BE49-F238E27FC236}">
                <a16:creationId xmlns:a16="http://schemas.microsoft.com/office/drawing/2014/main" id="{0B532A39-38A8-2A46-94DF-A7FED7B65D5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5" name="Slide Number Placeholder 5">
            <a:extLst>
              <a:ext uri="{FF2B5EF4-FFF2-40B4-BE49-F238E27FC236}">
                <a16:creationId xmlns:a16="http://schemas.microsoft.com/office/drawing/2014/main" id="{13E0E152-89EE-D041-8208-22B1448FC3D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199941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976531"/>
            <a:ext cx="8460150" cy="3394472"/>
          </a:xfrm>
        </p:spPr>
        <p:txBody>
          <a:bodyPr/>
          <a:lstStyle>
            <a:lvl1pPr>
              <a:spcAft>
                <a:spcPts val="1800"/>
              </a:spcAft>
              <a:buFont typeface="+mj-lt"/>
              <a:buAutoNum type="arabicPeriod"/>
              <a:defRPr sz="1800">
                <a:solidFill>
                  <a:srgbClr val="45545F"/>
                </a:solidFill>
              </a:defRPr>
            </a:lvl1pPr>
            <a:lvl2pPr marL="600075" indent="-257175">
              <a:buFont typeface="+mj-lt"/>
              <a:buAutoNum type="arabicPeriod"/>
              <a:defRPr/>
            </a:lvl2pPr>
            <a:lvl3pPr marL="942975" indent="-257175">
              <a:buFont typeface="+mj-lt"/>
              <a:buAutoNum type="arabicPeriod"/>
              <a:defRPr/>
            </a:lvl3pPr>
            <a:lvl4pPr marL="1371600" indent="-342900">
              <a:buFont typeface="+mj-lt"/>
              <a:buAutoNum type="arabicPeriod"/>
              <a:defRPr/>
            </a:lvl4pPr>
            <a:lvl5pPr marL="1714500" indent="-3429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Reflective Questions</a:t>
            </a:r>
          </a:p>
        </p:txBody>
      </p:sp>
      <p:sp>
        <p:nvSpPr>
          <p:cNvPr id="6" name="Slide Number Placeholder 5">
            <a:extLst>
              <a:ext uri="{FF2B5EF4-FFF2-40B4-BE49-F238E27FC236}">
                <a16:creationId xmlns:a16="http://schemas.microsoft.com/office/drawing/2014/main" id="{14A600C4-2AD2-7847-84E5-43FA5600D6B7}"/>
              </a:ext>
            </a:extLst>
          </p:cNvPr>
          <p:cNvSpPr txBox="1">
            <a:spLocks/>
          </p:cNvSpPr>
          <p:nvPr/>
        </p:nvSpPr>
        <p:spPr>
          <a:xfrm>
            <a:off x="-402655"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descr="CompTIA_logo.wmf">
            <a:extLst>
              <a:ext uri="{FF2B5EF4-FFF2-40B4-BE49-F238E27FC236}">
                <a16:creationId xmlns:a16="http://schemas.microsoft.com/office/drawing/2014/main" id="{9EDA33E4-71A4-D841-BB71-AA1209C4CD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52F70059-50E2-B24D-9AA3-145112C8E861}"/>
              </a:ext>
            </a:extLst>
          </p:cNvPr>
          <p:cNvPicPr>
            <a:picLocks noChangeAspect="1"/>
          </p:cNvPicPr>
          <p:nvPr userDrawn="1"/>
        </p:nvPicPr>
        <p:blipFill>
          <a:blip r:embed="rId3"/>
          <a:stretch>
            <a:fillRect/>
          </a:stretch>
        </p:blipFill>
        <p:spPr>
          <a:xfrm>
            <a:off x="6447759" y="3743863"/>
            <a:ext cx="2696240" cy="1402469"/>
          </a:xfrm>
          <a:prstGeom prst="rect">
            <a:avLst/>
          </a:prstGeom>
        </p:spPr>
      </p:pic>
    </p:spTree>
    <p:extLst>
      <p:ext uri="{BB962C8B-B14F-4D97-AF65-F5344CB8AC3E}">
        <p14:creationId xmlns:p14="http://schemas.microsoft.com/office/powerpoint/2010/main" val="2408467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124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40480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457200" y="1200151"/>
            <a:ext cx="4038600" cy="3394472"/>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200151"/>
            <a:ext cx="4038600" cy="3394472"/>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5" name="Slide Number Placeholder 5">
            <a:extLst>
              <a:ext uri="{FF2B5EF4-FFF2-40B4-BE49-F238E27FC236}">
                <a16:creationId xmlns:a16="http://schemas.microsoft.com/office/drawing/2014/main" id="{F5D94452-C962-A343-85AC-E3B4874697F0}"/>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AB226F9D-6293-B945-9CB4-7274CE8670A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379341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42835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972" y="80597"/>
            <a:ext cx="7797800" cy="615462"/>
          </a:xfrm>
        </p:spPr>
        <p:txBody>
          <a:bodyPr anchor="ctr" anchorCtr="0">
            <a:noAutofit/>
          </a:bodyPr>
          <a:lstStyle>
            <a:lvl1pPr algn="l">
              <a:defRPr sz="2400" b="1">
                <a:latin typeface="+mn-lt"/>
              </a:defRPr>
            </a:lvl1pPr>
          </a:lstStyle>
          <a:p>
            <a:r>
              <a:rPr lang="en-US" dirty="0"/>
              <a:t>Click to add title</a:t>
            </a:r>
          </a:p>
        </p:txBody>
      </p:sp>
      <p:sp>
        <p:nvSpPr>
          <p:cNvPr id="3" name="Content Placeholder 2"/>
          <p:cNvSpPr>
            <a:spLocks noGrp="1"/>
          </p:cNvSpPr>
          <p:nvPr>
            <p:ph idx="1"/>
          </p:nvPr>
        </p:nvSpPr>
        <p:spPr>
          <a:xfrm>
            <a:off x="3575050" y="1076327"/>
            <a:ext cx="5111750" cy="3518297"/>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1C1949C1-B925-B544-AA5E-2B852777C1B7}"/>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5C377139-E7E4-3D4D-86BD-7F66AB95747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40D7BB1-77D8-B148-9C19-407AE5F22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852008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984343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7" y="75202"/>
            <a:ext cx="8455567" cy="633458"/>
          </a:xfrm>
          <a:prstGeom prst="rect">
            <a:avLst/>
          </a:prstGeom>
        </p:spPr>
        <p:txBody>
          <a:bodyPr vert="horz" lIns="91440" tIns="45720" rIns="91440" bIns="45720" rtlCol="0" anchor="ctr">
            <a:noAutofit/>
          </a:bodyPr>
          <a:lstStyle>
            <a:lvl1pPr>
              <a:defRPr>
                <a:solidFill>
                  <a:srgbClr val="ED1C24"/>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AD1568E5-94C1-AF4C-A4BA-19730F022926}"/>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980347"/>
            <a:ext cx="8460152" cy="3567590"/>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descr="CompTIA_logo.wmf">
            <a:extLst>
              <a:ext uri="{FF2B5EF4-FFF2-40B4-BE49-F238E27FC236}">
                <a16:creationId xmlns:a16="http://schemas.microsoft.com/office/drawing/2014/main" id="{BB89A167-2C0A-E142-A4E6-098E36FF4B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2850762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DB01C9F3-3BDB-EE4F-8A30-9A2C41287F9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BFBB5713-2AA6-6A44-B019-28FDF5A1CE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855986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43BDB5AB-F661-7543-882F-AF797D8A21C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A8B1C3BD-5CFC-B54B-B06A-247C2168BA59}"/>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195636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90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1105551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2C9C1D8-EBAB-9044-B613-CB1F1A3C1F30}"/>
              </a:ext>
            </a:extLst>
          </p:cNvPr>
          <p:cNvPicPr>
            <a:picLocks noChangeAspect="1"/>
          </p:cNvPicPr>
          <p:nvPr userDrawn="1"/>
        </p:nvPicPr>
        <p:blipFill>
          <a:blip r:embed="rId4"/>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10578665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7"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791237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i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126EC4-13CC-5047-ACF1-7FCEABFB0D5E}"/>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73732324-F386-A84B-A341-691AB7D65C3E}"/>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2F9B869A-1F05-B84C-AA9E-6A7FD25F6D9A}"/>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B09C0D39-5E61-CE45-8FB8-F99FF19461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4" name="Picture 3">
            <a:extLst>
              <a:ext uri="{FF2B5EF4-FFF2-40B4-BE49-F238E27FC236}">
                <a16:creationId xmlns:a16="http://schemas.microsoft.com/office/drawing/2014/main" id="{954BC7E9-A100-5141-83FC-F271A0DDAEB8}"/>
              </a:ext>
            </a:extLst>
          </p:cNvPr>
          <p:cNvPicPr>
            <a:picLocks noChangeAspect="1"/>
          </p:cNvPicPr>
          <p:nvPr userDrawn="1"/>
        </p:nvPicPr>
        <p:blipFill>
          <a:blip r:embed="rId3"/>
          <a:stretch>
            <a:fillRect/>
          </a:stretch>
        </p:blipFill>
        <p:spPr>
          <a:xfrm>
            <a:off x="6853645" y="3619663"/>
            <a:ext cx="1959429" cy="1073318"/>
          </a:xfrm>
          <a:prstGeom prst="rect">
            <a:avLst/>
          </a:prstGeom>
        </p:spPr>
      </p:pic>
    </p:spTree>
    <p:extLst>
      <p:ext uri="{BB962C8B-B14F-4D97-AF65-F5344CB8AC3E}">
        <p14:creationId xmlns:p14="http://schemas.microsoft.com/office/powerpoint/2010/main" val="428853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rgbClr val="45545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Slide Number Placeholder 5">
            <a:extLst>
              <a:ext uri="{FF2B5EF4-FFF2-40B4-BE49-F238E27FC236}">
                <a16:creationId xmlns:a16="http://schemas.microsoft.com/office/drawing/2014/main" id="{0E3403EC-28B3-2848-96B2-0EB19ACC0D43}"/>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5" name="Slide Number Placeholder 5">
            <a:extLst>
              <a:ext uri="{FF2B5EF4-FFF2-40B4-BE49-F238E27FC236}">
                <a16:creationId xmlns:a16="http://schemas.microsoft.com/office/drawing/2014/main" id="{7D192D95-7954-EB43-B134-73EFED82A97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9" name="Picture 8" descr="CompTIA_logo.wmf">
            <a:extLst>
              <a:ext uri="{FF2B5EF4-FFF2-40B4-BE49-F238E27FC236}">
                <a16:creationId xmlns:a16="http://schemas.microsoft.com/office/drawing/2014/main" id="{58B37B13-2D80-ED4F-AA57-92F8720DF4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556516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mn-lt"/>
              </a:defRPr>
            </a:lvl1pPr>
          </a:lstStyle>
          <a:p>
            <a:r>
              <a:rPr lang="en-US" dirty="0"/>
              <a:t>Click to add title</a:t>
            </a:r>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l">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1151335"/>
            <a:ext cx="4041775" cy="479822"/>
          </a:xfrm>
        </p:spPr>
        <p:txBody>
          <a:bodyPr anchor="b">
            <a:noAutofit/>
          </a:bodyPr>
          <a:lstStyle>
            <a:lvl1pPr marL="0" indent="0">
              <a:buNone/>
              <a:defRPr sz="1800" b="1">
                <a:solidFill>
                  <a:srgbClr val="45545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Slide Number Placeholder 5">
            <a:extLst>
              <a:ext uri="{FF2B5EF4-FFF2-40B4-BE49-F238E27FC236}">
                <a16:creationId xmlns:a16="http://schemas.microsoft.com/office/drawing/2014/main" id="{465A5C3B-129C-D748-B860-AFF7226C86E0}"/>
              </a:ext>
            </a:extLst>
          </p:cNvPr>
          <p:cNvSpPr>
            <a:spLocks noGrp="1"/>
          </p:cNvSpPr>
          <p:nvPr>
            <p:ph type="sldNum" sz="quarter" idx="10"/>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8" name="Slide Number Placeholder 5">
            <a:extLst>
              <a:ext uri="{FF2B5EF4-FFF2-40B4-BE49-F238E27FC236}">
                <a16:creationId xmlns:a16="http://schemas.microsoft.com/office/drawing/2014/main" id="{F1D68FB8-E621-1848-9493-C38F1D7EBE28}"/>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4145662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7679"/>
            <a:ext cx="5486400" cy="425054"/>
          </a:xfrm>
        </p:spPr>
        <p:txBody>
          <a:bodyPr anchor="b"/>
          <a:lstStyle>
            <a:lvl1pPr algn="l">
              <a:defRPr sz="1800" b="1">
                <a:latin typeface="+mn-lt"/>
              </a:defRPr>
            </a:lvl1pPr>
          </a:lstStyle>
          <a:p>
            <a:r>
              <a:rPr lang="en-US"/>
              <a:t>Click to edit Master title style</a:t>
            </a:r>
            <a:endParaRPr lang="en-US" dirty="0"/>
          </a:p>
        </p:txBody>
      </p:sp>
      <p:sp>
        <p:nvSpPr>
          <p:cNvPr id="3" name="Picture Placeholder 2"/>
          <p:cNvSpPr>
            <a:spLocks noGrp="1"/>
          </p:cNvSpPr>
          <p:nvPr>
            <p:ph type="pic" idx="1"/>
          </p:nvPr>
        </p:nvSpPr>
        <p:spPr>
          <a:xfrm>
            <a:off x="1792288" y="835270"/>
            <a:ext cx="5486400" cy="2827640"/>
          </a:xfrm>
        </p:spPr>
        <p:txBody>
          <a:bodyPr>
            <a:noAutofit/>
          </a:bodyPr>
          <a:lstStyle>
            <a:lvl1pPr marL="0" indent="0">
              <a:buNone/>
              <a:defRPr sz="1800">
                <a:solidFill>
                  <a:srgbClr val="45545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142732"/>
            <a:ext cx="5486400" cy="603647"/>
          </a:xfrm>
        </p:spPr>
        <p:txBody>
          <a:bodyPr/>
          <a:lstStyle>
            <a:lvl1pPr marL="0" indent="0">
              <a:buNone/>
              <a:defRPr sz="1800">
                <a:solidFill>
                  <a:srgbClr val="45545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Slide Number Placeholder 5">
            <a:extLst>
              <a:ext uri="{FF2B5EF4-FFF2-40B4-BE49-F238E27FC236}">
                <a16:creationId xmlns:a16="http://schemas.microsoft.com/office/drawing/2014/main" id="{A43D6327-F44D-AF41-80D9-C8F881FE6F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6" name="Slide Number Placeholder 5">
            <a:extLst>
              <a:ext uri="{FF2B5EF4-FFF2-40B4-BE49-F238E27FC236}">
                <a16:creationId xmlns:a16="http://schemas.microsoft.com/office/drawing/2014/main" id="{1AF11E4D-3647-2042-8AA9-4ADEF03A889D}"/>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1189832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Image or Icon">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A6D98B26-BAB8-9248-A901-B3CA74DA7FAD}"/>
              </a:ext>
            </a:extLst>
          </p:cNvPr>
          <p:cNvSpPr/>
          <p:nvPr userDrawn="1"/>
        </p:nvSpPr>
        <p:spPr>
          <a:xfrm>
            <a:off x="408561" y="331611"/>
            <a:ext cx="8346333" cy="3443110"/>
          </a:xfrm>
          <a:prstGeom prst="round2DiagRect">
            <a:avLst>
              <a:gd name="adj1" fmla="val 0"/>
              <a:gd name="adj2" fmla="val 11792"/>
            </a:avLst>
          </a:prstGeom>
          <a:solidFill>
            <a:srgbClr val="007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051278"/>
            <a:ext cx="7981244" cy="1100674"/>
          </a:xfrm>
        </p:spPr>
        <p:txBody>
          <a:bodyPr lIns="0" rIns="0" anchor="b">
            <a:noAutofit/>
          </a:bodyPr>
          <a:lstStyle>
            <a:lvl1pPr algn="l">
              <a:defRPr sz="3600" b="1">
                <a:solidFill>
                  <a:srgbClr val="FFFFFF"/>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2159007"/>
            <a:ext cx="6207634" cy="489656"/>
          </a:xfrm>
        </p:spPr>
        <p:txBody>
          <a:bodyPr lIns="0" rIns="0">
            <a:no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213894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userDrawn="1"/>
        </p:nvPicPr>
        <p:blipFill>
          <a:blip r:embed="rId2"/>
          <a:stretch>
            <a:fillRect/>
          </a:stretch>
        </p:blipFill>
        <p:spPr>
          <a:xfrm>
            <a:off x="-18288" y="4443006"/>
            <a:ext cx="9180576" cy="384048"/>
          </a:xfrm>
          <a:prstGeom prst="rect">
            <a:avLst/>
          </a:prstGeom>
        </p:spPr>
      </p:pic>
      <p:sp>
        <p:nvSpPr>
          <p:cNvPr id="9"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solidFill>
                  <a:srgbClr val="ED1C24"/>
                </a:solidFill>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EFBE5EB6-65FE-0E48-9452-A19FC7E53C3D}"/>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980349"/>
            <a:ext cx="8460152" cy="332214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6" name="Picture 15" descr="CompTIA_logo.wmf">
            <a:extLst>
              <a:ext uri="{FF2B5EF4-FFF2-40B4-BE49-F238E27FC236}">
                <a16:creationId xmlns:a16="http://schemas.microsoft.com/office/drawing/2014/main" id="{4944337A-3BE7-674E-B293-3D2844FE50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856569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937C02-723F-7449-9D91-D10D98479B38}"/>
              </a:ext>
            </a:extLst>
          </p:cNvPr>
          <p:cNvPicPr>
            <a:picLocks noChangeAspect="1"/>
          </p:cNvPicPr>
          <p:nvPr userDrawn="1"/>
        </p:nvPicPr>
        <p:blipFill>
          <a:blip r:embed="rId2"/>
          <a:stretch>
            <a:fillRect/>
          </a:stretch>
        </p:blipFill>
        <p:spPr>
          <a:xfrm>
            <a:off x="6950148" y="3143794"/>
            <a:ext cx="2193852"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8"/>
            <a:ext cx="8460152" cy="358924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60665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6" name="Slide Number Placeholder 5">
            <a:extLst>
              <a:ext uri="{FF2B5EF4-FFF2-40B4-BE49-F238E27FC236}">
                <a16:creationId xmlns:a16="http://schemas.microsoft.com/office/drawing/2014/main" id="{804186BA-5094-1448-BB57-AB5B0FEA3A02}"/>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1" name="Slide Number Placeholder 5">
            <a:extLst>
              <a:ext uri="{FF2B5EF4-FFF2-40B4-BE49-F238E27FC236}">
                <a16:creationId xmlns:a16="http://schemas.microsoft.com/office/drawing/2014/main" id="{57DCA484-9C40-334C-AD13-25B14530D4BF}"/>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hasCustomPrompt="1"/>
          </p:nvPr>
        </p:nvSpPr>
        <p:spPr>
          <a:xfrm>
            <a:off x="341924" y="1696454"/>
            <a:ext cx="8460152" cy="295657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46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6934200" cy="571500"/>
          </a:xfrm>
        </p:spPr>
        <p:txBody>
          <a:bodyPr/>
          <a:lstStyle>
            <a:lvl1pPr marL="0" indent="0" algn="l" defTabSz="342900" rtl="0" eaLnBrk="1" latinLnBrk="0" hangingPunct="1">
              <a:spcBef>
                <a:spcPct val="20000"/>
              </a:spcBef>
              <a:buClr>
                <a:schemeClr val="accent1"/>
              </a:buClr>
              <a:buFont typeface="Arial"/>
              <a:buNone/>
              <a:defRPr lang="en-US" sz="1800" kern="1200" dirty="0" smtClean="0">
                <a:solidFill>
                  <a:srgbClr val="ED1C24"/>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1" name="Slide Number Placeholder 5">
            <a:extLst>
              <a:ext uri="{FF2B5EF4-FFF2-40B4-BE49-F238E27FC236}">
                <a16:creationId xmlns:a16="http://schemas.microsoft.com/office/drawing/2014/main" id="{BBD1DE29-ADE7-384D-809A-A52F9DD45FFD}"/>
              </a:ext>
            </a:extLst>
          </p:cNvPr>
          <p:cNvSpPr txBox="1">
            <a:spLocks/>
          </p:cNvSpPr>
          <p:nvPr userDrawn="1"/>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14" name="Slide Number Placeholder 5">
            <a:extLst>
              <a:ext uri="{FF2B5EF4-FFF2-40B4-BE49-F238E27FC236}">
                <a16:creationId xmlns:a16="http://schemas.microsoft.com/office/drawing/2014/main" id="{2E180A83-A907-544F-B0AF-DAD9FC2DF736}"/>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sp>
        <p:nvSpPr>
          <p:cNvPr id="16" name="Text Placeholder 2">
            <a:extLst>
              <a:ext uri="{FF2B5EF4-FFF2-40B4-BE49-F238E27FC236}">
                <a16:creationId xmlns:a16="http://schemas.microsoft.com/office/drawing/2014/main" id="{8B707612-480C-B144-82D3-40F98F576EEF}"/>
              </a:ext>
            </a:extLst>
          </p:cNvPr>
          <p:cNvSpPr>
            <a:spLocks noGrp="1"/>
          </p:cNvSpPr>
          <p:nvPr>
            <p:ph idx="1" hasCustomPrompt="1"/>
          </p:nvPr>
        </p:nvSpPr>
        <p:spPr>
          <a:xfrm>
            <a:off x="341924" y="1696453"/>
            <a:ext cx="8460152" cy="2985451"/>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20" name="Picture 19" descr="CompTIA_logo.wmf">
            <a:extLst>
              <a:ext uri="{FF2B5EF4-FFF2-40B4-BE49-F238E27FC236}">
                <a16:creationId xmlns:a16="http://schemas.microsoft.com/office/drawing/2014/main" id="{31E12641-FDB9-264E-B844-D1FF43FEA4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22" name="Picture 100" descr="book">
            <a:extLst>
              <a:ext uri="{FF2B5EF4-FFF2-40B4-BE49-F238E27FC236}">
                <a16:creationId xmlns:a16="http://schemas.microsoft.com/office/drawing/2014/main" id="{29E8A41D-6CE0-CC41-8C86-34EFB1EAFD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904E5AC-2C37-054D-B16D-0D8582A5ED69}"/>
              </a:ext>
            </a:extLst>
          </p:cNvPr>
          <p:cNvPicPr>
            <a:picLocks noChangeAspect="1"/>
          </p:cNvPicPr>
          <p:nvPr userDrawn="1"/>
        </p:nvPicPr>
        <p:blipFill>
          <a:blip r:embed="rId4"/>
          <a:stretch>
            <a:fillRect/>
          </a:stretch>
        </p:blipFill>
        <p:spPr>
          <a:xfrm>
            <a:off x="6950148" y="3143794"/>
            <a:ext cx="2193852" cy="1999706"/>
          </a:xfrm>
          <a:prstGeom prst="rect">
            <a:avLst/>
          </a:prstGeom>
        </p:spPr>
      </p:pic>
    </p:spTree>
    <p:extLst>
      <p:ext uri="{BB962C8B-B14F-4D97-AF65-F5344CB8AC3E}">
        <p14:creationId xmlns:p14="http://schemas.microsoft.com/office/powerpoint/2010/main" val="19444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8460152"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sp>
        <p:nvSpPr>
          <p:cNvPr id="5" name="Slide Number Placeholder 5">
            <a:extLst>
              <a:ext uri="{FF2B5EF4-FFF2-40B4-BE49-F238E27FC236}">
                <a16:creationId xmlns:a16="http://schemas.microsoft.com/office/drawing/2014/main" id="{15727794-1D8F-EE4B-86CA-492FD31C8844}"/>
              </a:ext>
            </a:extLst>
          </p:cNvPr>
          <p:cNvSpPr txBox="1">
            <a:spLocks/>
          </p:cNvSpPr>
          <p:nvPr userDrawn="1"/>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3925275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ds-On Activity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79872-6410-E14A-8678-93C3DB88970C}"/>
              </a:ext>
            </a:extLst>
          </p:cNvPr>
          <p:cNvPicPr>
            <a:picLocks noChangeAspect="1"/>
          </p:cNvPicPr>
          <p:nvPr/>
        </p:nvPicPr>
        <p:blipFill>
          <a:blip r:embed="rId2"/>
          <a:stretch>
            <a:fillRect/>
          </a:stretch>
        </p:blipFill>
        <p:spPr>
          <a:xfrm>
            <a:off x="0" y="4514851"/>
            <a:ext cx="9144000" cy="341951"/>
          </a:xfrm>
          <a:prstGeom prst="rect">
            <a:avLst/>
          </a:prstGeom>
        </p:spPr>
      </p:pic>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571500" y="3384616"/>
            <a:ext cx="8001000" cy="458390"/>
          </a:xfrm>
        </p:spPr>
        <p:txBody>
          <a:bodyPr/>
          <a:lstStyle>
            <a:lvl1pPr marL="0" indent="0" algn="ctr">
              <a:buNone/>
              <a:defRPr sz="2100">
                <a:solidFill>
                  <a:srgbClr val="45545F"/>
                </a:solidFill>
              </a:defRPr>
            </a:lvl1pPr>
          </a:lstStyle>
          <a:p>
            <a:pPr lvl="0"/>
            <a:r>
              <a:rPr lang="en-US" dirty="0"/>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p:nvSpPr>
        <p:spPr>
          <a:xfrm>
            <a:off x="341925" y="218807"/>
            <a:ext cx="7883768" cy="461665"/>
          </a:xfrm>
          <a:prstGeom prst="rect">
            <a:avLst/>
          </a:prstGeom>
          <a:noFill/>
        </p:spPr>
        <p:txBody>
          <a:bodyPr wrap="square" rtlCol="0">
            <a:spAutoFit/>
          </a:bodyPr>
          <a:lstStyle/>
          <a:p>
            <a:r>
              <a:rPr lang="en-US" sz="2400" b="1" dirty="0">
                <a:solidFill>
                  <a:srgbClr val="ED1C24"/>
                </a:solidFill>
                <a:latin typeface="+mn-lt"/>
              </a:rPr>
              <a:t>Activity</a:t>
            </a:r>
          </a:p>
        </p:txBody>
      </p:sp>
      <p:sp>
        <p:nvSpPr>
          <p:cNvPr id="6" name="Slide Number Placeholder 5">
            <a:extLst>
              <a:ext uri="{FF2B5EF4-FFF2-40B4-BE49-F238E27FC236}">
                <a16:creationId xmlns:a16="http://schemas.microsoft.com/office/drawing/2014/main" id="{F628AF2C-F141-0F46-BA28-178577A16F7B}"/>
              </a:ext>
            </a:extLst>
          </p:cNvPr>
          <p:cNvSpPr txBox="1">
            <a:spLocks/>
          </p:cNvSpPr>
          <p:nvPr/>
        </p:nvSpPr>
        <p:spPr>
          <a:xfrm>
            <a:off x="354370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r>
              <a:rPr lang="en-US" sz="675" dirty="0"/>
              <a:t>Copyright (c) 2019 CompTIA Properties, LLC. All Rights Reserved.  |  CompTIA.org</a:t>
            </a:r>
          </a:p>
        </p:txBody>
      </p:sp>
      <p:sp>
        <p:nvSpPr>
          <p:cNvPr id="9" name="Slide Number Placeholder 5">
            <a:extLst>
              <a:ext uri="{FF2B5EF4-FFF2-40B4-BE49-F238E27FC236}">
                <a16:creationId xmlns:a16="http://schemas.microsoft.com/office/drawing/2014/main" id="{6BA17A01-17DB-2540-9CD7-DEA1D2C76BF2}"/>
              </a:ext>
            </a:extLst>
          </p:cNvPr>
          <p:cNvSpPr>
            <a:spLocks noGrp="1"/>
          </p:cNvSpPr>
          <p:nvPr>
            <p:ph type="sldNum" sz="quarter" idx="4"/>
          </p:nvPr>
        </p:nvSpPr>
        <p:spPr>
          <a:xfrm>
            <a:off x="8577266" y="4880009"/>
            <a:ext cx="261937" cy="205383"/>
          </a:xfrm>
          <a:prstGeom prst="rect">
            <a:avLst/>
          </a:prstGeom>
        </p:spPr>
        <p:txBody>
          <a:bodyPr vert="horz" lIns="91440" tIns="45720" rIns="0" bIns="45720" rtlCol="0" anchor="ctr"/>
          <a:lstStyle>
            <a:lvl1pPr algn="r">
              <a:defRPr sz="675">
                <a:solidFill>
                  <a:srgbClr val="69727B"/>
                </a:solidFill>
              </a:defRPr>
            </a:lvl1pPr>
          </a:lstStyle>
          <a:p>
            <a:fld id="{2066355A-084C-D24E-9AD2-7E4FC41EA627}" type="slidenum">
              <a:rPr lang="en-US" smtClean="0"/>
              <a:pPr/>
              <a:t>‹#›</a:t>
            </a:fld>
            <a:endParaRPr lang="en-US" dirty="0"/>
          </a:p>
        </p:txBody>
      </p:sp>
      <p:pic>
        <p:nvPicPr>
          <p:cNvPr id="14" name="Picture 13">
            <a:extLst>
              <a:ext uri="{FF2B5EF4-FFF2-40B4-BE49-F238E27FC236}">
                <a16:creationId xmlns:a16="http://schemas.microsoft.com/office/drawing/2014/main" id="{2F141D98-3766-574F-B382-B3B62F9F0689}"/>
              </a:ext>
            </a:extLst>
          </p:cNvPr>
          <p:cNvPicPr>
            <a:picLocks noChangeAspect="1"/>
          </p:cNvPicPr>
          <p:nvPr userDrawn="1"/>
        </p:nvPicPr>
        <p:blipFill>
          <a:blip r:embed="rId2"/>
          <a:stretch>
            <a:fillRect/>
          </a:stretch>
        </p:blipFill>
        <p:spPr>
          <a:xfrm>
            <a:off x="0" y="4514851"/>
            <a:ext cx="9144000" cy="341951"/>
          </a:xfrm>
          <a:prstGeom prst="rect">
            <a:avLst/>
          </a:prstGeom>
        </p:spPr>
      </p:pic>
      <p:pic>
        <p:nvPicPr>
          <p:cNvPr id="18" name="Picture 17" descr="CompTIA_logo.wmf">
            <a:extLst>
              <a:ext uri="{FF2B5EF4-FFF2-40B4-BE49-F238E27FC236}">
                <a16:creationId xmlns:a16="http://schemas.microsoft.com/office/drawing/2014/main" id="{1E5018EB-5EA6-DB41-BB6E-BDD87D776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7" name="Picture 16">
            <a:extLst>
              <a:ext uri="{FF2B5EF4-FFF2-40B4-BE49-F238E27FC236}">
                <a16:creationId xmlns:a16="http://schemas.microsoft.com/office/drawing/2014/main" id="{24BDA0A4-50B6-2647-8936-3D1D66E5E7A5}"/>
              </a:ext>
            </a:extLst>
          </p:cNvPr>
          <p:cNvPicPr>
            <a:picLocks/>
          </p:cNvPicPr>
          <p:nvPr userDrawn="1"/>
        </p:nvPicPr>
        <p:blipFill>
          <a:blip r:embed="rId4"/>
          <a:stretch>
            <a:fillRect/>
          </a:stretch>
        </p:blipFill>
        <p:spPr>
          <a:xfrm>
            <a:off x="-18288" y="4511039"/>
            <a:ext cx="9180576" cy="347207"/>
          </a:xfrm>
          <a:prstGeom prst="rect">
            <a:avLst/>
          </a:prstGeom>
        </p:spPr>
      </p:pic>
      <p:pic>
        <p:nvPicPr>
          <p:cNvPr id="4" name="Picture 3">
            <a:extLst>
              <a:ext uri="{FF2B5EF4-FFF2-40B4-BE49-F238E27FC236}">
                <a16:creationId xmlns:a16="http://schemas.microsoft.com/office/drawing/2014/main" id="{D4A9D3A7-ED76-3242-8569-1F8CBACDFB92}"/>
              </a:ext>
            </a:extLst>
          </p:cNvPr>
          <p:cNvPicPr>
            <a:picLocks noChangeAspect="1"/>
          </p:cNvPicPr>
          <p:nvPr userDrawn="1"/>
        </p:nvPicPr>
        <p:blipFill>
          <a:blip r:embed="rId5"/>
          <a:stretch>
            <a:fillRect/>
          </a:stretch>
        </p:blipFill>
        <p:spPr>
          <a:xfrm>
            <a:off x="2978606" y="1406242"/>
            <a:ext cx="3186788" cy="1981784"/>
          </a:xfrm>
          <a:prstGeom prst="rect">
            <a:avLst/>
          </a:prstGeom>
        </p:spPr>
      </p:pic>
    </p:spTree>
    <p:extLst>
      <p:ext uri="{BB962C8B-B14F-4D97-AF65-F5344CB8AC3E}">
        <p14:creationId xmlns:p14="http://schemas.microsoft.com/office/powerpoint/2010/main" val="1795316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18341500"/>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Lst>
  <p:hf hdr="0" ftr="0" dt="0"/>
  <p:txStyles>
    <p:titleStyle>
      <a:lvl1pPr algn="l" defTabSz="342900" rtl="0" eaLnBrk="1" latinLnBrk="0" hangingPunct="1">
        <a:spcBef>
          <a:spcPct val="0"/>
        </a:spcBef>
        <a:buNone/>
        <a:defRPr lang="en-US" sz="2400" b="1" kern="1200" dirty="0">
          <a:solidFill>
            <a:srgbClr val="ED1C24"/>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rgbClr val="ED1C24"/>
        </a:buClr>
        <a:buFont typeface="Arial"/>
        <a:buChar char="•"/>
        <a:defRPr sz="1800" kern="1200">
          <a:solidFill>
            <a:srgbClr val="45545F"/>
          </a:solidFill>
          <a:latin typeface="+mn-lt"/>
          <a:ea typeface="+mn-ea"/>
          <a:cs typeface="+mn-cs"/>
        </a:defRPr>
      </a:lvl1pPr>
      <a:lvl2pPr marL="557213" indent="-214313" algn="l" defTabSz="342900" rtl="0" eaLnBrk="1" latinLnBrk="0" hangingPunct="1">
        <a:spcBef>
          <a:spcPct val="20000"/>
        </a:spcBef>
        <a:buClr>
          <a:srgbClr val="ED1C24"/>
        </a:buClr>
        <a:buFont typeface="Arial"/>
        <a:buChar char="•"/>
        <a:defRPr sz="1600" kern="1200">
          <a:solidFill>
            <a:srgbClr val="45545F"/>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rgbClr val="45545F"/>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56E6-6417-3447-82E5-6D8AA1C7D089}"/>
              </a:ext>
            </a:extLst>
          </p:cNvPr>
          <p:cNvSpPr>
            <a:spLocks noGrp="1"/>
          </p:cNvSpPr>
          <p:nvPr>
            <p:ph type="title"/>
          </p:nvPr>
        </p:nvSpPr>
        <p:spPr/>
        <p:txBody>
          <a:bodyPr/>
          <a:lstStyle/>
          <a:p>
            <a:r>
              <a:rPr lang="en-US" dirty="0"/>
              <a:t>Managing Users and Groups</a:t>
            </a:r>
          </a:p>
        </p:txBody>
      </p:sp>
      <p:sp>
        <p:nvSpPr>
          <p:cNvPr id="3" name="Slide Number Placeholder 2">
            <a:extLst>
              <a:ext uri="{FF2B5EF4-FFF2-40B4-BE49-F238E27FC236}">
                <a16:creationId xmlns:a16="http://schemas.microsoft.com/office/drawing/2014/main" id="{D9B11B57-A0FD-F14B-98F1-108B29672924}"/>
              </a:ext>
            </a:extLst>
          </p:cNvPr>
          <p:cNvSpPr>
            <a:spLocks noGrp="1"/>
          </p:cNvSpPr>
          <p:nvPr>
            <p:ph type="sldNum" sz="quarter" idx="4"/>
          </p:nvPr>
        </p:nvSpPr>
        <p:spPr/>
        <p:txBody>
          <a:bodyPr/>
          <a:lstStyle/>
          <a:p>
            <a:fld id="{2066355A-084C-D24E-9AD2-7E4FC41EA627}" type="slidenum">
              <a:rPr lang="en-US" smtClean="0"/>
              <a:pPr/>
              <a:t>1</a:t>
            </a:fld>
            <a:endParaRPr lang="en-US" dirty="0"/>
          </a:p>
        </p:txBody>
      </p:sp>
      <p:sp>
        <p:nvSpPr>
          <p:cNvPr id="4" name="Content Placeholder 3">
            <a:extLst>
              <a:ext uri="{FF2B5EF4-FFF2-40B4-BE49-F238E27FC236}">
                <a16:creationId xmlns:a16="http://schemas.microsoft.com/office/drawing/2014/main" id="{1E07B3F2-41E7-A94B-B976-C957B5D73230}"/>
              </a:ext>
            </a:extLst>
          </p:cNvPr>
          <p:cNvSpPr>
            <a:spLocks noGrp="1"/>
          </p:cNvSpPr>
          <p:nvPr>
            <p:ph idx="1"/>
          </p:nvPr>
        </p:nvSpPr>
        <p:spPr/>
        <p:txBody>
          <a:bodyPr/>
          <a:lstStyle/>
          <a:p>
            <a:r>
              <a:rPr lang="en-US" dirty="0">
                <a:solidFill>
                  <a:schemeClr val="tx1">
                    <a:lumMod val="85000"/>
                    <a:lumOff val="15000"/>
                  </a:schemeClr>
                </a:solidFill>
              </a:rPr>
              <a:t>Assume Superuser Privileges</a:t>
            </a:r>
          </a:p>
          <a:p>
            <a:r>
              <a:rPr lang="en-US" dirty="0">
                <a:solidFill>
                  <a:schemeClr val="tx1">
                    <a:lumMod val="85000"/>
                    <a:lumOff val="15000"/>
                  </a:schemeClr>
                </a:solidFill>
              </a:rPr>
              <a:t>Create, Modify, and Delete Users</a:t>
            </a:r>
          </a:p>
          <a:p>
            <a:r>
              <a:rPr lang="en-US" dirty="0">
                <a:solidFill>
                  <a:schemeClr val="tx1">
                    <a:lumMod val="85000"/>
                    <a:lumOff val="15000"/>
                  </a:schemeClr>
                </a:solidFill>
              </a:rPr>
              <a:t>Create, Modify, and Delete Groups</a:t>
            </a:r>
          </a:p>
          <a:p>
            <a:r>
              <a:rPr lang="en-US" dirty="0">
                <a:solidFill>
                  <a:schemeClr val="tx1">
                    <a:lumMod val="85000"/>
                    <a:lumOff val="15000"/>
                  </a:schemeClr>
                </a:solidFill>
              </a:rPr>
              <a:t>Query Users and Groups</a:t>
            </a:r>
          </a:p>
          <a:p>
            <a:r>
              <a:rPr lang="en-US" dirty="0">
                <a:solidFill>
                  <a:schemeClr val="tx1">
                    <a:lumMod val="85000"/>
                    <a:lumOff val="15000"/>
                  </a:schemeClr>
                </a:solidFill>
              </a:rPr>
              <a:t>Configure Account Profiles</a:t>
            </a:r>
          </a:p>
        </p:txBody>
      </p:sp>
    </p:spTree>
    <p:extLst>
      <p:ext uri="{BB962C8B-B14F-4D97-AF65-F5344CB8AC3E}">
        <p14:creationId xmlns:p14="http://schemas.microsoft.com/office/powerpoint/2010/main" val="137847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032B-C4FE-40D1-B0DD-C6F429023793}"/>
              </a:ext>
            </a:extLst>
          </p:cNvPr>
          <p:cNvSpPr>
            <a:spLocks noGrp="1"/>
          </p:cNvSpPr>
          <p:nvPr>
            <p:ph type="title"/>
          </p:nvPr>
        </p:nvSpPr>
        <p:spPr/>
        <p:txBody>
          <a:bodyPr/>
          <a:lstStyle/>
          <a:p>
            <a:r>
              <a:rPr lang="en-US" dirty="0"/>
              <a:t>The </a:t>
            </a:r>
            <a:r>
              <a:rPr lang="en-US" dirty="0">
                <a:latin typeface="Cutive Mono" panose="020B0604020202020204" charset="0"/>
              </a:rPr>
              <a:t>sudoedit</a:t>
            </a:r>
            <a:r>
              <a:rPr lang="en-US" dirty="0"/>
              <a:t> Command</a:t>
            </a:r>
          </a:p>
        </p:txBody>
      </p:sp>
      <p:sp>
        <p:nvSpPr>
          <p:cNvPr id="3" name="Slide Number Placeholder 2">
            <a:extLst>
              <a:ext uri="{FF2B5EF4-FFF2-40B4-BE49-F238E27FC236}">
                <a16:creationId xmlns:a16="http://schemas.microsoft.com/office/drawing/2014/main" id="{0CECE224-7D80-4B01-AB38-0D8C1BAFA952}"/>
              </a:ext>
            </a:extLst>
          </p:cNvPr>
          <p:cNvSpPr>
            <a:spLocks noGrp="1"/>
          </p:cNvSpPr>
          <p:nvPr>
            <p:ph type="sldNum" sz="quarter" idx="4"/>
          </p:nvPr>
        </p:nvSpPr>
        <p:spPr/>
        <p:txBody>
          <a:bodyPr/>
          <a:lstStyle/>
          <a:p>
            <a:fld id="{2066355A-084C-D24E-9AD2-7E4FC41EA627}" type="slidenum">
              <a:rPr lang="en-US" smtClean="0"/>
              <a:pPr/>
              <a:t>10</a:t>
            </a:fld>
            <a:endParaRPr lang="en-US" dirty="0"/>
          </a:p>
        </p:txBody>
      </p:sp>
      <p:sp>
        <p:nvSpPr>
          <p:cNvPr id="4" name="Content Placeholder 3">
            <a:extLst>
              <a:ext uri="{FF2B5EF4-FFF2-40B4-BE49-F238E27FC236}">
                <a16:creationId xmlns:a16="http://schemas.microsoft.com/office/drawing/2014/main" id="{5140BE76-9BE3-4221-8145-CFB197975116}"/>
              </a:ext>
            </a:extLst>
          </p:cNvPr>
          <p:cNvSpPr>
            <a:spLocks noGrp="1"/>
          </p:cNvSpPr>
          <p:nvPr>
            <p:ph idx="1"/>
          </p:nvPr>
        </p:nvSpPr>
        <p:spPr/>
        <p:txBody>
          <a:bodyPr/>
          <a:lstStyle/>
          <a:p>
            <a:r>
              <a:rPr lang="en-US" dirty="0"/>
              <a:t>Simpler and more secure option of editing files with other privileges.</a:t>
            </a:r>
          </a:p>
          <a:p>
            <a:r>
              <a:rPr lang="en-US" dirty="0"/>
              <a:t>User can use preferred text editor to open file.</a:t>
            </a:r>
          </a:p>
          <a:p>
            <a:r>
              <a:rPr lang="en-US" dirty="0"/>
              <a:t>Example entry in </a:t>
            </a:r>
            <a:r>
              <a:rPr lang="en-US" dirty="0">
                <a:latin typeface="Cutive Mono" panose="020B0604020202020204" charset="0"/>
              </a:rPr>
              <a:t>sudoers</a:t>
            </a:r>
            <a:r>
              <a:rPr lang="en-US" dirty="0"/>
              <a:t>:</a:t>
            </a:r>
          </a:p>
          <a:p>
            <a:pPr marL="342900" lvl="1" indent="0">
              <a:buNone/>
            </a:pPr>
            <a:r>
              <a:rPr lang="en-US" dirty="0">
                <a:latin typeface="Cutive Mono" panose="020B0604020202020204" charset="0"/>
              </a:rPr>
              <a:t>%editors ALL = sudoedit /path/to/file</a:t>
            </a:r>
          </a:p>
          <a:p>
            <a:r>
              <a:rPr lang="en-US" dirty="0"/>
              <a:t>Members of </a:t>
            </a:r>
            <a:r>
              <a:rPr lang="en-US" dirty="0">
                <a:latin typeface="Cutive Mono" panose="020B0604020202020204" charset="0"/>
              </a:rPr>
              <a:t>editors</a:t>
            </a:r>
            <a:r>
              <a:rPr lang="en-US" dirty="0"/>
              <a:t> can enter </a:t>
            </a:r>
            <a:r>
              <a:rPr lang="en-US" dirty="0">
                <a:latin typeface="Cutive Mono" panose="020B0604020202020204" charset="0"/>
              </a:rPr>
              <a:t>sudoedit /path/to/file</a:t>
            </a:r>
          </a:p>
          <a:p>
            <a:r>
              <a:rPr lang="en-US" dirty="0">
                <a:latin typeface="Cutive Mono" panose="020B0604020202020204" charset="0"/>
              </a:rPr>
              <a:t>sudo</a:t>
            </a:r>
            <a:r>
              <a:rPr lang="en-US" dirty="0"/>
              <a:t> is better for running commands, </a:t>
            </a:r>
            <a:r>
              <a:rPr lang="en-US" dirty="0">
                <a:latin typeface="Cutive Mono" panose="020B0604020202020204" charset="0"/>
              </a:rPr>
              <a:t>sudoedit</a:t>
            </a:r>
            <a:r>
              <a:rPr lang="en-US" dirty="0"/>
              <a:t> for files.</a:t>
            </a:r>
          </a:p>
        </p:txBody>
      </p:sp>
    </p:spTree>
    <p:extLst>
      <p:ext uri="{BB962C8B-B14F-4D97-AF65-F5344CB8AC3E}">
        <p14:creationId xmlns:p14="http://schemas.microsoft.com/office/powerpoint/2010/main" val="2980739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1928-DCD6-41C1-B82B-F273E3A6C533}"/>
              </a:ext>
            </a:extLst>
          </p:cNvPr>
          <p:cNvSpPr>
            <a:spLocks noGrp="1"/>
          </p:cNvSpPr>
          <p:nvPr>
            <p:ph type="title"/>
          </p:nvPr>
        </p:nvSpPr>
        <p:spPr/>
        <p:txBody>
          <a:bodyPr/>
          <a:lstStyle/>
          <a:p>
            <a:r>
              <a:rPr lang="en-US" dirty="0"/>
              <a:t>The </a:t>
            </a:r>
            <a:r>
              <a:rPr lang="en-US" dirty="0">
                <a:latin typeface="Cutive Mono" panose="020B0604020202020204" charset="0"/>
              </a:rPr>
              <a:t>visudo</a:t>
            </a:r>
            <a:r>
              <a:rPr lang="en-US" dirty="0"/>
              <a:t> Command (Slide 1 of 2)</a:t>
            </a:r>
          </a:p>
        </p:txBody>
      </p:sp>
      <p:sp>
        <p:nvSpPr>
          <p:cNvPr id="3" name="Slide Number Placeholder 2">
            <a:extLst>
              <a:ext uri="{FF2B5EF4-FFF2-40B4-BE49-F238E27FC236}">
                <a16:creationId xmlns:a16="http://schemas.microsoft.com/office/drawing/2014/main" id="{8181028B-E191-4EBA-B892-1C84A5B73FDF}"/>
              </a:ext>
            </a:extLst>
          </p:cNvPr>
          <p:cNvSpPr>
            <a:spLocks noGrp="1"/>
          </p:cNvSpPr>
          <p:nvPr>
            <p:ph type="sldNum" sz="quarter" idx="4"/>
          </p:nvPr>
        </p:nvSpPr>
        <p:spPr/>
        <p:txBody>
          <a:bodyPr/>
          <a:lstStyle/>
          <a:p>
            <a:fld id="{2066355A-084C-D24E-9AD2-7E4FC41EA627}" type="slidenum">
              <a:rPr lang="en-US" smtClean="0"/>
              <a:pPr/>
              <a:t>11</a:t>
            </a:fld>
            <a:endParaRPr lang="en-US" dirty="0"/>
          </a:p>
        </p:txBody>
      </p:sp>
      <p:sp>
        <p:nvSpPr>
          <p:cNvPr id="4" name="Content Placeholder 3">
            <a:extLst>
              <a:ext uri="{FF2B5EF4-FFF2-40B4-BE49-F238E27FC236}">
                <a16:creationId xmlns:a16="http://schemas.microsoft.com/office/drawing/2014/main" id="{767E6E12-A58D-405A-A357-7C4117CFADED}"/>
              </a:ext>
            </a:extLst>
          </p:cNvPr>
          <p:cNvSpPr>
            <a:spLocks noGrp="1"/>
          </p:cNvSpPr>
          <p:nvPr>
            <p:ph idx="1"/>
          </p:nvPr>
        </p:nvSpPr>
        <p:spPr/>
        <p:txBody>
          <a:bodyPr/>
          <a:lstStyle/>
          <a:p>
            <a:r>
              <a:rPr lang="en-US" dirty="0"/>
              <a:t>Don't edit </a:t>
            </a:r>
            <a:r>
              <a:rPr lang="en-US" dirty="0">
                <a:latin typeface="Cutive Mono" panose="020B0604020202020204" charset="0"/>
              </a:rPr>
              <a:t>/etc/sudoers</a:t>
            </a:r>
            <a:r>
              <a:rPr lang="en-US" dirty="0"/>
              <a:t> with a normal text editor.</a:t>
            </a:r>
          </a:p>
          <a:p>
            <a:pPr lvl="1"/>
            <a:r>
              <a:rPr lang="en-US" dirty="0"/>
              <a:t>Mistakes can render server inoperable.</a:t>
            </a:r>
          </a:p>
          <a:p>
            <a:r>
              <a:rPr lang="en-US" dirty="0">
                <a:latin typeface="Cutive Mono" panose="020B0604020202020204" charset="0"/>
              </a:rPr>
              <a:t>visudo</a:t>
            </a:r>
            <a:r>
              <a:rPr lang="en-US" dirty="0"/>
              <a:t> command verifies syntax before committing changes.</a:t>
            </a:r>
          </a:p>
          <a:p>
            <a:pPr lvl="1"/>
            <a:r>
              <a:rPr lang="en-US" dirty="0"/>
              <a:t>Can correct mistakes before they become official.</a:t>
            </a:r>
          </a:p>
        </p:txBody>
      </p:sp>
    </p:spTree>
    <p:extLst>
      <p:ext uri="{BB962C8B-B14F-4D97-AF65-F5344CB8AC3E}">
        <p14:creationId xmlns:p14="http://schemas.microsoft.com/office/powerpoint/2010/main" val="397141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E27600-3913-4BA5-B5A8-4258016D5796}"/>
              </a:ext>
            </a:extLst>
          </p:cNvPr>
          <p:cNvSpPr>
            <a:spLocks noGrp="1"/>
          </p:cNvSpPr>
          <p:nvPr>
            <p:ph type="title"/>
          </p:nvPr>
        </p:nvSpPr>
        <p:spPr/>
        <p:txBody>
          <a:bodyPr/>
          <a:lstStyle/>
          <a:p>
            <a:r>
              <a:rPr lang="en-US" dirty="0"/>
              <a:t>The </a:t>
            </a:r>
            <a:r>
              <a:rPr lang="en-US" dirty="0">
                <a:latin typeface="Cutive Mono" panose="020B0604020202020204" charset="0"/>
              </a:rPr>
              <a:t>visudo</a:t>
            </a:r>
            <a:r>
              <a:rPr lang="en-US" dirty="0"/>
              <a:t> Command (Slide 2 of 2)</a:t>
            </a:r>
          </a:p>
        </p:txBody>
      </p:sp>
      <p:sp>
        <p:nvSpPr>
          <p:cNvPr id="3" name="Slide Number Placeholder 2">
            <a:extLst>
              <a:ext uri="{FF2B5EF4-FFF2-40B4-BE49-F238E27FC236}">
                <a16:creationId xmlns:a16="http://schemas.microsoft.com/office/drawing/2014/main" id="{88AC5A08-8493-4785-9E62-326407AFB2DE}"/>
              </a:ext>
            </a:extLst>
          </p:cNvPr>
          <p:cNvSpPr>
            <a:spLocks noGrp="1"/>
          </p:cNvSpPr>
          <p:nvPr>
            <p:ph type="sldNum" sz="quarter" idx="4"/>
          </p:nvPr>
        </p:nvSpPr>
        <p:spPr/>
        <p:txBody>
          <a:bodyPr/>
          <a:lstStyle/>
          <a:p>
            <a:fld id="{2066355A-084C-D24E-9AD2-7E4FC41EA627}" type="slidenum">
              <a:rPr lang="en-US" smtClean="0"/>
              <a:pPr/>
              <a:t>12</a:t>
            </a:fld>
            <a:endParaRPr lang="en-US" dirty="0"/>
          </a:p>
        </p:txBody>
      </p:sp>
      <p:pic>
        <p:nvPicPr>
          <p:cNvPr id="4" name="Picture 3">
            <a:extLst>
              <a:ext uri="{FF2B5EF4-FFF2-40B4-BE49-F238E27FC236}">
                <a16:creationId xmlns:a16="http://schemas.microsoft.com/office/drawing/2014/main" id="{E2D0AE8D-FDB8-40BF-A19D-FD1752995689}"/>
              </a:ext>
            </a:extLst>
          </p:cNvPr>
          <p:cNvPicPr>
            <a:picLocks noChangeAspect="1"/>
          </p:cNvPicPr>
          <p:nvPr/>
        </p:nvPicPr>
        <p:blipFill>
          <a:blip r:embed="rId2"/>
          <a:stretch>
            <a:fillRect/>
          </a:stretch>
        </p:blipFill>
        <p:spPr>
          <a:xfrm>
            <a:off x="1224343" y="822435"/>
            <a:ext cx="6695315" cy="3696626"/>
          </a:xfrm>
          <a:prstGeom prst="rect">
            <a:avLst/>
          </a:prstGeom>
        </p:spPr>
      </p:pic>
    </p:spTree>
    <p:extLst>
      <p:ext uri="{BB962C8B-B14F-4D97-AF65-F5344CB8AC3E}">
        <p14:creationId xmlns:p14="http://schemas.microsoft.com/office/powerpoint/2010/main" val="2586220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FC85-A0E8-4532-BCBB-2D25D4F3409E}"/>
              </a:ext>
            </a:extLst>
          </p:cNvPr>
          <p:cNvSpPr>
            <a:spLocks noGrp="1"/>
          </p:cNvSpPr>
          <p:nvPr>
            <p:ph type="title"/>
          </p:nvPr>
        </p:nvSpPr>
        <p:spPr/>
        <p:txBody>
          <a:bodyPr/>
          <a:lstStyle/>
          <a:p>
            <a:r>
              <a:rPr lang="en-US" dirty="0"/>
              <a:t>The </a:t>
            </a:r>
            <a:r>
              <a:rPr lang="en-US" dirty="0">
                <a:latin typeface="Cutive Mono" panose="020B0604020202020204" charset="0"/>
              </a:rPr>
              <a:t>wheel</a:t>
            </a:r>
            <a:r>
              <a:rPr lang="en-US" dirty="0"/>
              <a:t> Group</a:t>
            </a:r>
          </a:p>
        </p:txBody>
      </p:sp>
      <p:sp>
        <p:nvSpPr>
          <p:cNvPr id="3" name="Slide Number Placeholder 2">
            <a:extLst>
              <a:ext uri="{FF2B5EF4-FFF2-40B4-BE49-F238E27FC236}">
                <a16:creationId xmlns:a16="http://schemas.microsoft.com/office/drawing/2014/main" id="{38D07309-4CDB-4BEA-B4B8-C78E8C81FE18}"/>
              </a:ext>
            </a:extLst>
          </p:cNvPr>
          <p:cNvSpPr>
            <a:spLocks noGrp="1"/>
          </p:cNvSpPr>
          <p:nvPr>
            <p:ph type="sldNum" sz="quarter" idx="4"/>
          </p:nvPr>
        </p:nvSpPr>
        <p:spPr/>
        <p:txBody>
          <a:bodyPr/>
          <a:lstStyle/>
          <a:p>
            <a:fld id="{2066355A-084C-D24E-9AD2-7E4FC41EA627}" type="slidenum">
              <a:rPr lang="en-US" smtClean="0"/>
              <a:pPr/>
              <a:t>13</a:t>
            </a:fld>
            <a:endParaRPr lang="en-US" dirty="0"/>
          </a:p>
        </p:txBody>
      </p:sp>
      <p:sp>
        <p:nvSpPr>
          <p:cNvPr id="4" name="Content Placeholder 3">
            <a:extLst>
              <a:ext uri="{FF2B5EF4-FFF2-40B4-BE49-F238E27FC236}">
                <a16:creationId xmlns:a16="http://schemas.microsoft.com/office/drawing/2014/main" id="{5273ECC6-5FC0-4A72-B703-E14303737475}"/>
              </a:ext>
            </a:extLst>
          </p:cNvPr>
          <p:cNvSpPr>
            <a:spLocks noGrp="1"/>
          </p:cNvSpPr>
          <p:nvPr>
            <p:ph idx="1"/>
          </p:nvPr>
        </p:nvSpPr>
        <p:spPr/>
        <p:txBody>
          <a:bodyPr/>
          <a:lstStyle/>
          <a:p>
            <a:r>
              <a:rPr lang="en-US" dirty="0"/>
              <a:t>Some distros disable root altogether.</a:t>
            </a:r>
          </a:p>
          <a:p>
            <a:r>
              <a:rPr lang="en-US" dirty="0"/>
              <a:t>Enable admin privileges by membership to </a:t>
            </a:r>
            <a:r>
              <a:rPr lang="en-US" dirty="0">
                <a:latin typeface="Cutive Mono" panose="020B0604020202020204" charset="0"/>
              </a:rPr>
              <a:t>wheel</a:t>
            </a:r>
            <a:r>
              <a:rPr lang="en-US" dirty="0"/>
              <a:t> group.</a:t>
            </a:r>
          </a:p>
          <a:p>
            <a:pPr lvl="1"/>
            <a:r>
              <a:rPr lang="en-US" dirty="0"/>
              <a:t>Less potential for damaging system.</a:t>
            </a:r>
          </a:p>
          <a:p>
            <a:r>
              <a:rPr lang="en-US" dirty="0"/>
              <a:t>Use </a:t>
            </a:r>
            <a:r>
              <a:rPr lang="en-US" dirty="0">
                <a:latin typeface="Cutive Mono" panose="020B0604020202020204" charset="0"/>
              </a:rPr>
              <a:t>visudo</a:t>
            </a:r>
            <a:r>
              <a:rPr lang="en-US" dirty="0"/>
              <a:t> to edit </a:t>
            </a:r>
            <a:r>
              <a:rPr lang="en-US" dirty="0">
                <a:latin typeface="Cutive Mono" panose="020B0604020202020204" charset="0"/>
              </a:rPr>
              <a:t>wheel</a:t>
            </a:r>
            <a:r>
              <a:rPr lang="en-US" dirty="0"/>
              <a:t> group's privileges.</a:t>
            </a:r>
          </a:p>
          <a:p>
            <a:r>
              <a:rPr lang="en-US" dirty="0"/>
              <a:t>Add users to </a:t>
            </a:r>
            <a:r>
              <a:rPr lang="en-US" dirty="0">
                <a:latin typeface="Cutive Mono" panose="020B0604020202020204" charset="0"/>
              </a:rPr>
              <a:t>wheel</a:t>
            </a:r>
            <a:r>
              <a:rPr lang="en-US" dirty="0"/>
              <a:t> group to give them privileges.</a:t>
            </a:r>
          </a:p>
          <a:p>
            <a:r>
              <a:rPr lang="en-US" dirty="0"/>
              <a:t>Be cautious about </a:t>
            </a:r>
            <a:r>
              <a:rPr lang="en-US" dirty="0">
                <a:latin typeface="Cutive Mono" panose="020B0604020202020204" charset="0"/>
              </a:rPr>
              <a:t>wheel</a:t>
            </a:r>
            <a:r>
              <a:rPr lang="en-US" dirty="0"/>
              <a:t> group membership.</a:t>
            </a:r>
          </a:p>
        </p:txBody>
      </p:sp>
    </p:spTree>
    <p:extLst>
      <p:ext uri="{BB962C8B-B14F-4D97-AF65-F5344CB8AC3E}">
        <p14:creationId xmlns:p14="http://schemas.microsoft.com/office/powerpoint/2010/main" val="12082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0616DC-5B8E-4207-AC3D-313808AA527E}"/>
              </a:ext>
            </a:extLst>
          </p:cNvPr>
          <p:cNvSpPr>
            <a:spLocks noGrp="1"/>
          </p:cNvSpPr>
          <p:nvPr>
            <p:ph type="body" sz="quarter" idx="13"/>
          </p:nvPr>
        </p:nvSpPr>
        <p:spPr/>
        <p:txBody>
          <a:bodyPr/>
          <a:lstStyle/>
          <a:p>
            <a:r>
              <a:rPr lang="en-US" dirty="0"/>
              <a:t>Discussing Superuser Privileges</a:t>
            </a:r>
          </a:p>
        </p:txBody>
      </p:sp>
      <p:sp>
        <p:nvSpPr>
          <p:cNvPr id="3" name="Slide Number Placeholder 2">
            <a:extLst>
              <a:ext uri="{FF2B5EF4-FFF2-40B4-BE49-F238E27FC236}">
                <a16:creationId xmlns:a16="http://schemas.microsoft.com/office/drawing/2014/main" id="{AC63D7E4-306F-4498-84BD-166F8D4FD84D}"/>
              </a:ext>
            </a:extLst>
          </p:cNvPr>
          <p:cNvSpPr>
            <a:spLocks noGrp="1"/>
          </p:cNvSpPr>
          <p:nvPr>
            <p:ph type="sldNum" sz="quarter" idx="4"/>
          </p:nvPr>
        </p:nvSpPr>
        <p:spPr/>
        <p:txBody>
          <a:bodyPr/>
          <a:lstStyle/>
          <a:p>
            <a:fld id="{2066355A-084C-D24E-9AD2-7E4FC41EA627}" type="slidenum">
              <a:rPr lang="en-US" smtClean="0"/>
              <a:pPr/>
              <a:t>14</a:t>
            </a:fld>
            <a:endParaRPr lang="en-US" dirty="0"/>
          </a:p>
        </p:txBody>
      </p:sp>
    </p:spTree>
    <p:extLst>
      <p:ext uri="{BB962C8B-B14F-4D97-AF65-F5344CB8AC3E}">
        <p14:creationId xmlns:p14="http://schemas.microsoft.com/office/powerpoint/2010/main" val="526141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6FE56-0BE0-4E47-BE28-795EFF3611FD}"/>
              </a:ext>
            </a:extLst>
          </p:cNvPr>
          <p:cNvSpPr>
            <a:spLocks noGrp="1"/>
          </p:cNvSpPr>
          <p:nvPr>
            <p:ph idx="1"/>
          </p:nvPr>
        </p:nvSpPr>
        <p:spPr/>
        <p:txBody>
          <a:bodyPr/>
          <a:lstStyle/>
          <a:p>
            <a:r>
              <a:rPr lang="en-US" b="1" dirty="0"/>
              <a:t>Name the three types of Linux user accounts.</a:t>
            </a:r>
          </a:p>
          <a:p>
            <a:endParaRPr lang="en-US" b="1" dirty="0"/>
          </a:p>
          <a:p>
            <a:r>
              <a:rPr lang="en-US" b="1" dirty="0"/>
              <a:t>ANSWER:</a:t>
            </a:r>
          </a:p>
          <a:p>
            <a:pPr lvl="1"/>
            <a:r>
              <a:rPr lang="en-US" dirty="0"/>
              <a:t>Root user (superuser), standard user, and service.</a:t>
            </a:r>
          </a:p>
          <a:p>
            <a:endParaRPr lang="en-US" dirty="0"/>
          </a:p>
        </p:txBody>
      </p:sp>
      <p:sp>
        <p:nvSpPr>
          <p:cNvPr id="3" name="Title 2">
            <a:extLst>
              <a:ext uri="{FF2B5EF4-FFF2-40B4-BE49-F238E27FC236}">
                <a16:creationId xmlns:a16="http://schemas.microsoft.com/office/drawing/2014/main" id="{4321E8D8-6C67-6A44-AA2E-958189BC7BC6}"/>
              </a:ext>
            </a:extLst>
          </p:cNvPr>
          <p:cNvSpPr>
            <a:spLocks noGrp="1"/>
          </p:cNvSpPr>
          <p:nvPr>
            <p:ph type="title"/>
          </p:nvPr>
        </p:nvSpPr>
        <p:spPr/>
        <p:txBody>
          <a:bodyPr/>
          <a:lstStyle/>
          <a:p>
            <a:r>
              <a:rPr lang="en-US" dirty="0"/>
              <a:t>Activity 2-1: Discussing Superuser Privileges</a:t>
            </a:r>
          </a:p>
        </p:txBody>
      </p:sp>
      <p:sp>
        <p:nvSpPr>
          <p:cNvPr id="4" name="Slide Number Placeholder 3">
            <a:extLst>
              <a:ext uri="{FF2B5EF4-FFF2-40B4-BE49-F238E27FC236}">
                <a16:creationId xmlns:a16="http://schemas.microsoft.com/office/drawing/2014/main" id="{E4BDCA46-68E6-3041-92D3-2972FB6BE1FA}"/>
              </a:ext>
            </a:extLst>
          </p:cNvPr>
          <p:cNvSpPr>
            <a:spLocks noGrp="1"/>
          </p:cNvSpPr>
          <p:nvPr>
            <p:ph type="sldNum" sz="quarter" idx="4"/>
          </p:nvPr>
        </p:nvSpPr>
        <p:spPr/>
        <p:txBody>
          <a:bodyPr/>
          <a:lstStyle/>
          <a:p>
            <a:fld id="{2066355A-084C-D24E-9AD2-7E4FC41EA627}" type="slidenum">
              <a:rPr lang="en-US" smtClean="0"/>
              <a:pPr/>
              <a:t>15</a:t>
            </a:fld>
            <a:endParaRPr lang="en-US" dirty="0"/>
          </a:p>
        </p:txBody>
      </p:sp>
    </p:spTree>
    <p:extLst>
      <p:ext uri="{BB962C8B-B14F-4D97-AF65-F5344CB8AC3E}">
        <p14:creationId xmlns:p14="http://schemas.microsoft.com/office/powerpoint/2010/main" val="138508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6FE56-0BE0-4E47-BE28-795EFF3611FD}"/>
              </a:ext>
            </a:extLst>
          </p:cNvPr>
          <p:cNvSpPr>
            <a:spLocks noGrp="1"/>
          </p:cNvSpPr>
          <p:nvPr>
            <p:ph idx="1"/>
          </p:nvPr>
        </p:nvSpPr>
        <p:spPr/>
        <p:txBody>
          <a:bodyPr/>
          <a:lstStyle/>
          <a:p>
            <a:r>
              <a:rPr lang="en-US" b="1" dirty="0"/>
              <a:t>You need to add an administrator to the /</a:t>
            </a:r>
            <a:r>
              <a:rPr lang="en-US" b="1" dirty="0" err="1"/>
              <a:t>etc</a:t>
            </a:r>
            <a:r>
              <a:rPr lang="en-US" b="1" dirty="0"/>
              <a:t>/</a:t>
            </a:r>
            <a:r>
              <a:rPr lang="en-US" b="1" dirty="0" err="1"/>
              <a:t>sudoers</a:t>
            </a:r>
            <a:r>
              <a:rPr lang="en-US" b="1" dirty="0"/>
              <a:t> file to give them the ability to use the </a:t>
            </a:r>
            <a:r>
              <a:rPr lang="en-US" b="1" dirty="0" err="1"/>
              <a:t>sudo</a:t>
            </a:r>
            <a:r>
              <a:rPr lang="en-US" b="1" dirty="0"/>
              <a:t> command. Which command must you use to add users to the /</a:t>
            </a:r>
            <a:r>
              <a:rPr lang="en-US" b="1" dirty="0" err="1"/>
              <a:t>etc</a:t>
            </a:r>
            <a:r>
              <a:rPr lang="en-US" b="1" dirty="0"/>
              <a:t>/</a:t>
            </a:r>
            <a:r>
              <a:rPr lang="en-US" b="1" dirty="0" err="1"/>
              <a:t>sudoers</a:t>
            </a:r>
            <a:r>
              <a:rPr lang="en-US" b="1" dirty="0"/>
              <a:t> file?</a:t>
            </a:r>
          </a:p>
          <a:p>
            <a:endParaRPr lang="en-US" b="1" dirty="0"/>
          </a:p>
          <a:p>
            <a:r>
              <a:rPr lang="en-US" b="1" dirty="0"/>
              <a:t>ANSWER:</a:t>
            </a:r>
          </a:p>
          <a:p>
            <a:pPr lvl="1"/>
            <a:r>
              <a:rPr lang="en-US" dirty="0"/>
              <a:t>You must use </a:t>
            </a:r>
            <a:r>
              <a:rPr lang="en-US" dirty="0" err="1"/>
              <a:t>visudo</a:t>
            </a:r>
            <a:r>
              <a:rPr lang="en-US" dirty="0"/>
              <a:t> since you cannot edit the /</a:t>
            </a:r>
            <a:r>
              <a:rPr lang="en-US" dirty="0" err="1"/>
              <a:t>etc</a:t>
            </a:r>
            <a:r>
              <a:rPr lang="en-US" dirty="0"/>
              <a:t>/</a:t>
            </a:r>
            <a:r>
              <a:rPr lang="en-US" dirty="0" err="1"/>
              <a:t>sudoers</a:t>
            </a:r>
            <a:r>
              <a:rPr lang="en-US" dirty="0"/>
              <a:t> file directly with Vim or other text editors.</a:t>
            </a:r>
          </a:p>
          <a:p>
            <a:endParaRPr lang="en-US" dirty="0"/>
          </a:p>
        </p:txBody>
      </p:sp>
      <p:sp>
        <p:nvSpPr>
          <p:cNvPr id="3" name="Title 2">
            <a:extLst>
              <a:ext uri="{FF2B5EF4-FFF2-40B4-BE49-F238E27FC236}">
                <a16:creationId xmlns:a16="http://schemas.microsoft.com/office/drawing/2014/main" id="{4321E8D8-6C67-6A44-AA2E-958189BC7BC6}"/>
              </a:ext>
            </a:extLst>
          </p:cNvPr>
          <p:cNvSpPr>
            <a:spLocks noGrp="1"/>
          </p:cNvSpPr>
          <p:nvPr>
            <p:ph type="title"/>
          </p:nvPr>
        </p:nvSpPr>
        <p:spPr/>
        <p:txBody>
          <a:bodyPr/>
          <a:lstStyle/>
          <a:p>
            <a:r>
              <a:rPr lang="en-US" dirty="0"/>
              <a:t>Activity 2-1: Discussing Superuser Privileges</a:t>
            </a:r>
          </a:p>
        </p:txBody>
      </p:sp>
      <p:sp>
        <p:nvSpPr>
          <p:cNvPr id="4" name="Slide Number Placeholder 3">
            <a:extLst>
              <a:ext uri="{FF2B5EF4-FFF2-40B4-BE49-F238E27FC236}">
                <a16:creationId xmlns:a16="http://schemas.microsoft.com/office/drawing/2014/main" id="{E4BDCA46-68E6-3041-92D3-2972FB6BE1FA}"/>
              </a:ext>
            </a:extLst>
          </p:cNvPr>
          <p:cNvSpPr>
            <a:spLocks noGrp="1"/>
          </p:cNvSpPr>
          <p:nvPr>
            <p:ph type="sldNum" sz="quarter" idx="4"/>
          </p:nvPr>
        </p:nvSpPr>
        <p:spPr/>
        <p:txBody>
          <a:bodyPr/>
          <a:lstStyle/>
          <a:p>
            <a:fld id="{2066355A-084C-D24E-9AD2-7E4FC41EA627}" type="slidenum">
              <a:rPr lang="en-US" smtClean="0"/>
              <a:pPr/>
              <a:t>16</a:t>
            </a:fld>
            <a:endParaRPr lang="en-US" dirty="0"/>
          </a:p>
        </p:txBody>
      </p:sp>
    </p:spTree>
    <p:extLst>
      <p:ext uri="{BB962C8B-B14F-4D97-AF65-F5344CB8AC3E}">
        <p14:creationId xmlns:p14="http://schemas.microsoft.com/office/powerpoint/2010/main" val="80844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6FE56-0BE0-4E47-BE28-795EFF3611FD}"/>
              </a:ext>
            </a:extLst>
          </p:cNvPr>
          <p:cNvSpPr>
            <a:spLocks noGrp="1"/>
          </p:cNvSpPr>
          <p:nvPr>
            <p:ph idx="1"/>
          </p:nvPr>
        </p:nvSpPr>
        <p:spPr/>
        <p:txBody>
          <a:bodyPr/>
          <a:lstStyle/>
          <a:p>
            <a:r>
              <a:rPr lang="en-US" b="1" dirty="0"/>
              <a:t>Why is it a security best practice to log onto a Linux system with a regular user account rather than with the root user account?</a:t>
            </a:r>
          </a:p>
          <a:p>
            <a:endParaRPr lang="en-US" b="1" dirty="0"/>
          </a:p>
          <a:p>
            <a:r>
              <a:rPr lang="en-US" b="1" dirty="0"/>
              <a:t>ANSWER:</a:t>
            </a:r>
          </a:p>
          <a:p>
            <a:pPr lvl="1"/>
            <a:r>
              <a:rPr lang="en-US" dirty="0"/>
              <a:t>The primary reason is to prevent harmful mistakes from happening to the system through errant commands such as </a:t>
            </a:r>
            <a:r>
              <a:rPr lang="en-US" dirty="0" err="1"/>
              <a:t>rm</a:t>
            </a:r>
            <a:r>
              <a:rPr lang="en-US" dirty="0"/>
              <a:t> (remove). Users who can use the </a:t>
            </a:r>
            <a:r>
              <a:rPr lang="en-US" dirty="0" err="1"/>
              <a:t>sudo</a:t>
            </a:r>
            <a:r>
              <a:rPr lang="en-US" dirty="0"/>
              <a:t> command should do so on an individual command basis to perform necessary tasks with elevated privileges, while remaining in their user shells for other functions.</a:t>
            </a:r>
          </a:p>
          <a:p>
            <a:endParaRPr lang="en-US" dirty="0"/>
          </a:p>
        </p:txBody>
      </p:sp>
      <p:sp>
        <p:nvSpPr>
          <p:cNvPr id="3" name="Title 2">
            <a:extLst>
              <a:ext uri="{FF2B5EF4-FFF2-40B4-BE49-F238E27FC236}">
                <a16:creationId xmlns:a16="http://schemas.microsoft.com/office/drawing/2014/main" id="{4321E8D8-6C67-6A44-AA2E-958189BC7BC6}"/>
              </a:ext>
            </a:extLst>
          </p:cNvPr>
          <p:cNvSpPr>
            <a:spLocks noGrp="1"/>
          </p:cNvSpPr>
          <p:nvPr>
            <p:ph type="title"/>
          </p:nvPr>
        </p:nvSpPr>
        <p:spPr/>
        <p:txBody>
          <a:bodyPr/>
          <a:lstStyle/>
          <a:p>
            <a:r>
              <a:rPr lang="en-US" dirty="0"/>
              <a:t>Activity 2-1: Discussing Superuser Privileges</a:t>
            </a:r>
          </a:p>
        </p:txBody>
      </p:sp>
      <p:sp>
        <p:nvSpPr>
          <p:cNvPr id="4" name="Slide Number Placeholder 3">
            <a:extLst>
              <a:ext uri="{FF2B5EF4-FFF2-40B4-BE49-F238E27FC236}">
                <a16:creationId xmlns:a16="http://schemas.microsoft.com/office/drawing/2014/main" id="{E4BDCA46-68E6-3041-92D3-2972FB6BE1FA}"/>
              </a:ext>
            </a:extLst>
          </p:cNvPr>
          <p:cNvSpPr>
            <a:spLocks noGrp="1"/>
          </p:cNvSpPr>
          <p:nvPr>
            <p:ph type="sldNum" sz="quarter" idx="4"/>
          </p:nvPr>
        </p:nvSpPr>
        <p:spPr/>
        <p:txBody>
          <a:bodyPr/>
          <a:lstStyle/>
          <a:p>
            <a:fld id="{2066355A-084C-D24E-9AD2-7E4FC41EA627}" type="slidenum">
              <a:rPr lang="en-US" smtClean="0"/>
              <a:pPr/>
              <a:t>17</a:t>
            </a:fld>
            <a:endParaRPr lang="en-US" dirty="0"/>
          </a:p>
        </p:txBody>
      </p:sp>
    </p:spTree>
    <p:extLst>
      <p:ext uri="{BB962C8B-B14F-4D97-AF65-F5344CB8AC3E}">
        <p14:creationId xmlns:p14="http://schemas.microsoft.com/office/powerpoint/2010/main" val="198580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6FE56-0BE0-4E47-BE28-795EFF3611FD}"/>
              </a:ext>
            </a:extLst>
          </p:cNvPr>
          <p:cNvSpPr>
            <a:spLocks noGrp="1"/>
          </p:cNvSpPr>
          <p:nvPr>
            <p:ph idx="1"/>
          </p:nvPr>
        </p:nvSpPr>
        <p:spPr/>
        <p:txBody>
          <a:bodyPr/>
          <a:lstStyle/>
          <a:p>
            <a:r>
              <a:rPr lang="en-US" b="1" dirty="0"/>
              <a:t>Why is it important to put the principle of least privilege into practice?</a:t>
            </a:r>
          </a:p>
          <a:p>
            <a:endParaRPr lang="en-US" b="1" dirty="0"/>
          </a:p>
          <a:p>
            <a:r>
              <a:rPr lang="en-US" b="1" dirty="0"/>
              <a:t>ANSWER:</a:t>
            </a:r>
          </a:p>
          <a:p>
            <a:pPr lvl="1"/>
            <a:r>
              <a:rPr lang="en-US" dirty="0"/>
              <a:t>System security is greatly enhanced by only granting users the minimum amount of rights and permissions they require to perform a task.</a:t>
            </a:r>
          </a:p>
          <a:p>
            <a:endParaRPr lang="en-US" dirty="0"/>
          </a:p>
        </p:txBody>
      </p:sp>
      <p:sp>
        <p:nvSpPr>
          <p:cNvPr id="3" name="Title 2">
            <a:extLst>
              <a:ext uri="{FF2B5EF4-FFF2-40B4-BE49-F238E27FC236}">
                <a16:creationId xmlns:a16="http://schemas.microsoft.com/office/drawing/2014/main" id="{4321E8D8-6C67-6A44-AA2E-958189BC7BC6}"/>
              </a:ext>
            </a:extLst>
          </p:cNvPr>
          <p:cNvSpPr>
            <a:spLocks noGrp="1"/>
          </p:cNvSpPr>
          <p:nvPr>
            <p:ph type="title"/>
          </p:nvPr>
        </p:nvSpPr>
        <p:spPr/>
        <p:txBody>
          <a:bodyPr/>
          <a:lstStyle/>
          <a:p>
            <a:r>
              <a:rPr lang="en-US" dirty="0"/>
              <a:t>Activity 2-1: Discussing Superuser Privileges</a:t>
            </a:r>
          </a:p>
        </p:txBody>
      </p:sp>
      <p:sp>
        <p:nvSpPr>
          <p:cNvPr id="4" name="Slide Number Placeholder 3">
            <a:extLst>
              <a:ext uri="{FF2B5EF4-FFF2-40B4-BE49-F238E27FC236}">
                <a16:creationId xmlns:a16="http://schemas.microsoft.com/office/drawing/2014/main" id="{E4BDCA46-68E6-3041-92D3-2972FB6BE1FA}"/>
              </a:ext>
            </a:extLst>
          </p:cNvPr>
          <p:cNvSpPr>
            <a:spLocks noGrp="1"/>
          </p:cNvSpPr>
          <p:nvPr>
            <p:ph type="sldNum" sz="quarter" idx="4"/>
          </p:nvPr>
        </p:nvSpPr>
        <p:spPr/>
        <p:txBody>
          <a:bodyPr/>
          <a:lstStyle/>
          <a:p>
            <a:fld id="{2066355A-084C-D24E-9AD2-7E4FC41EA627}" type="slidenum">
              <a:rPr lang="en-US" smtClean="0"/>
              <a:pPr/>
              <a:t>18</a:t>
            </a:fld>
            <a:endParaRPr lang="en-US" dirty="0"/>
          </a:p>
        </p:txBody>
      </p:sp>
    </p:spTree>
    <p:extLst>
      <p:ext uri="{BB962C8B-B14F-4D97-AF65-F5344CB8AC3E}">
        <p14:creationId xmlns:p14="http://schemas.microsoft.com/office/powerpoint/2010/main" val="32186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6FE56-0BE0-4E47-BE28-795EFF3611FD}"/>
              </a:ext>
            </a:extLst>
          </p:cNvPr>
          <p:cNvSpPr>
            <a:spLocks noGrp="1"/>
          </p:cNvSpPr>
          <p:nvPr>
            <p:ph idx="1"/>
          </p:nvPr>
        </p:nvSpPr>
        <p:spPr/>
        <p:txBody>
          <a:bodyPr/>
          <a:lstStyle/>
          <a:p>
            <a:r>
              <a:rPr lang="en-US" b="1" dirty="0"/>
              <a:t>Describe the difference between using the </a:t>
            </a:r>
            <a:r>
              <a:rPr lang="en-US" b="1" dirty="0" err="1"/>
              <a:t>su</a:t>
            </a:r>
            <a:r>
              <a:rPr lang="en-US" b="1" dirty="0"/>
              <a:t> command and using the </a:t>
            </a:r>
            <a:r>
              <a:rPr lang="en-US" b="1" dirty="0" err="1"/>
              <a:t>sudo</a:t>
            </a:r>
            <a:r>
              <a:rPr lang="en-US" b="1" dirty="0"/>
              <a:t> command to perform administrative tasks.</a:t>
            </a:r>
          </a:p>
          <a:p>
            <a:endParaRPr lang="en-US" b="1" dirty="0"/>
          </a:p>
          <a:p>
            <a:r>
              <a:rPr lang="en-US" b="1" dirty="0"/>
              <a:t>ANSWER:</a:t>
            </a:r>
          </a:p>
          <a:p>
            <a:pPr lvl="1"/>
            <a:r>
              <a:rPr lang="en-US" dirty="0"/>
              <a:t>The </a:t>
            </a:r>
            <a:r>
              <a:rPr lang="en-US" dirty="0" err="1"/>
              <a:t>su</a:t>
            </a:r>
            <a:r>
              <a:rPr lang="en-US" dirty="0"/>
              <a:t> command enables an authorized user to become the root user by switching to the root user account in a complete root-owned shell. This is handy for the administrator but very dangerous because of the potential for human error. The </a:t>
            </a:r>
            <a:r>
              <a:rPr lang="en-US" dirty="0" err="1"/>
              <a:t>sudo</a:t>
            </a:r>
            <a:r>
              <a:rPr lang="en-US" dirty="0"/>
              <a:t> command enables an authorized user to issue individual commands as the root (or other user), limiting potential damage to the system.</a:t>
            </a:r>
          </a:p>
        </p:txBody>
      </p:sp>
      <p:sp>
        <p:nvSpPr>
          <p:cNvPr id="3" name="Title 2">
            <a:extLst>
              <a:ext uri="{FF2B5EF4-FFF2-40B4-BE49-F238E27FC236}">
                <a16:creationId xmlns:a16="http://schemas.microsoft.com/office/drawing/2014/main" id="{4321E8D8-6C67-6A44-AA2E-958189BC7BC6}"/>
              </a:ext>
            </a:extLst>
          </p:cNvPr>
          <p:cNvSpPr>
            <a:spLocks noGrp="1"/>
          </p:cNvSpPr>
          <p:nvPr>
            <p:ph type="title"/>
          </p:nvPr>
        </p:nvSpPr>
        <p:spPr/>
        <p:txBody>
          <a:bodyPr/>
          <a:lstStyle/>
          <a:p>
            <a:r>
              <a:rPr lang="en-US" dirty="0"/>
              <a:t>Activity 2-1: Discussing Superuser Privileges</a:t>
            </a:r>
          </a:p>
        </p:txBody>
      </p:sp>
      <p:sp>
        <p:nvSpPr>
          <p:cNvPr id="4" name="Slide Number Placeholder 3">
            <a:extLst>
              <a:ext uri="{FF2B5EF4-FFF2-40B4-BE49-F238E27FC236}">
                <a16:creationId xmlns:a16="http://schemas.microsoft.com/office/drawing/2014/main" id="{E4BDCA46-68E6-3041-92D3-2972FB6BE1FA}"/>
              </a:ext>
            </a:extLst>
          </p:cNvPr>
          <p:cNvSpPr>
            <a:spLocks noGrp="1"/>
          </p:cNvSpPr>
          <p:nvPr>
            <p:ph type="sldNum" sz="quarter" idx="4"/>
          </p:nvPr>
        </p:nvSpPr>
        <p:spPr/>
        <p:txBody>
          <a:bodyPr/>
          <a:lstStyle/>
          <a:p>
            <a:fld id="{2066355A-084C-D24E-9AD2-7E4FC41EA627}" type="slidenum">
              <a:rPr lang="en-US" smtClean="0"/>
              <a:pPr/>
              <a:t>19</a:t>
            </a:fld>
            <a:endParaRPr lang="en-US" dirty="0"/>
          </a:p>
        </p:txBody>
      </p:sp>
    </p:spTree>
    <p:extLst>
      <p:ext uri="{BB962C8B-B14F-4D97-AF65-F5344CB8AC3E}">
        <p14:creationId xmlns:p14="http://schemas.microsoft.com/office/powerpoint/2010/main" val="392255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55B2-1B23-CA4A-8B5A-2F8CF19B5075}"/>
              </a:ext>
            </a:extLst>
          </p:cNvPr>
          <p:cNvSpPr>
            <a:spLocks noGrp="1"/>
          </p:cNvSpPr>
          <p:nvPr>
            <p:ph type="title"/>
          </p:nvPr>
        </p:nvSpPr>
        <p:spPr/>
        <p:txBody>
          <a:bodyPr/>
          <a:lstStyle/>
          <a:p>
            <a:r>
              <a:rPr lang="en-US" dirty="0"/>
              <a:t>Topic A: Assume Superuser Privileges</a:t>
            </a:r>
          </a:p>
        </p:txBody>
      </p:sp>
      <p:sp>
        <p:nvSpPr>
          <p:cNvPr id="3" name="Slide Number Placeholder 2">
            <a:extLst>
              <a:ext uri="{FF2B5EF4-FFF2-40B4-BE49-F238E27FC236}">
                <a16:creationId xmlns:a16="http://schemas.microsoft.com/office/drawing/2014/main" id="{B065E555-2999-EF4C-A979-56591F446AE7}"/>
              </a:ext>
            </a:extLst>
          </p:cNvPr>
          <p:cNvSpPr>
            <a:spLocks noGrp="1"/>
          </p:cNvSpPr>
          <p:nvPr>
            <p:ph type="sldNum" sz="quarter" idx="4"/>
          </p:nvPr>
        </p:nvSpPr>
        <p:spPr/>
        <p:txBody>
          <a:bodyPr/>
          <a:lstStyle/>
          <a:p>
            <a:fld id="{2066355A-084C-D24E-9AD2-7E4FC41EA627}" type="slidenum">
              <a:rPr lang="en-US" smtClean="0"/>
              <a:pPr/>
              <a:t>2</a:t>
            </a:fld>
            <a:endParaRPr lang="en-US" dirty="0"/>
          </a:p>
        </p:txBody>
      </p:sp>
      <p:sp>
        <p:nvSpPr>
          <p:cNvPr id="4" name="Content Placeholder 3">
            <a:extLst>
              <a:ext uri="{FF2B5EF4-FFF2-40B4-BE49-F238E27FC236}">
                <a16:creationId xmlns:a16="http://schemas.microsoft.com/office/drawing/2014/main" id="{E74E119C-18C6-EE42-9413-36B7DB927F76}"/>
              </a:ext>
            </a:extLst>
          </p:cNvPr>
          <p:cNvSpPr>
            <a:spLocks noGrp="1"/>
          </p:cNvSpPr>
          <p:nvPr>
            <p:ph idx="1"/>
          </p:nvPr>
        </p:nvSpPr>
        <p:spPr>
          <a:xfrm>
            <a:off x="1033005" y="772807"/>
            <a:ext cx="7769071" cy="3529687"/>
          </a:xfrm>
        </p:spPr>
        <p:txBody>
          <a:bodyPr/>
          <a:lstStyle/>
          <a:p>
            <a:pPr marL="0" indent="0">
              <a:buNone/>
            </a:pPr>
            <a:r>
              <a:rPr lang="en-US" dirty="0"/>
              <a:t>Exam Objectives:</a:t>
            </a:r>
          </a:p>
          <a:p>
            <a:r>
              <a:rPr lang="en-US" dirty="0"/>
              <a:t>3.1 Given a scenario, apply or acquire the appropriate user and/or group permissions and ownership.</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0235" y="772807"/>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85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90B07E-D6C9-410A-B0FD-0C18CCEA7EB9}"/>
              </a:ext>
            </a:extLst>
          </p:cNvPr>
          <p:cNvSpPr>
            <a:spLocks noGrp="1"/>
          </p:cNvSpPr>
          <p:nvPr>
            <p:ph idx="1"/>
          </p:nvPr>
        </p:nvSpPr>
        <p:spPr/>
        <p:txBody>
          <a:bodyPr/>
          <a:lstStyle/>
          <a:p>
            <a:r>
              <a:rPr lang="en-US" dirty="0"/>
              <a:t>You've been told about the dangers of using root account.</a:t>
            </a:r>
          </a:p>
          <a:p>
            <a:r>
              <a:rPr lang="en-US" dirty="0"/>
              <a:t>Users should have no more access than needed.</a:t>
            </a:r>
          </a:p>
          <a:p>
            <a:r>
              <a:rPr lang="en-US" dirty="0"/>
              <a:t>Develetech policy states admin access should be carefully controlled.</a:t>
            </a:r>
          </a:p>
          <a:p>
            <a:pPr lvl="1"/>
            <a:r>
              <a:rPr lang="en-US" dirty="0"/>
              <a:t>You need to identify how to satisfy this requirement.</a:t>
            </a:r>
          </a:p>
        </p:txBody>
      </p:sp>
      <p:sp>
        <p:nvSpPr>
          <p:cNvPr id="2" name="Title 1">
            <a:extLst>
              <a:ext uri="{FF2B5EF4-FFF2-40B4-BE49-F238E27FC236}">
                <a16:creationId xmlns:a16="http://schemas.microsoft.com/office/drawing/2014/main" id="{03CE6338-C365-4D5D-B88F-76B5BE6C8811}"/>
              </a:ext>
            </a:extLst>
          </p:cNvPr>
          <p:cNvSpPr>
            <a:spLocks noGrp="1"/>
          </p:cNvSpPr>
          <p:nvPr>
            <p:ph type="title"/>
          </p:nvPr>
        </p:nvSpPr>
        <p:spPr/>
        <p:txBody>
          <a:bodyPr/>
          <a:lstStyle/>
          <a:p>
            <a:r>
              <a:rPr lang="en-US" dirty="0"/>
              <a:t>Activity: Assuming Superuser Privileges</a:t>
            </a:r>
          </a:p>
        </p:txBody>
      </p:sp>
      <p:sp>
        <p:nvSpPr>
          <p:cNvPr id="3" name="Slide Number Placeholder 2">
            <a:extLst>
              <a:ext uri="{FF2B5EF4-FFF2-40B4-BE49-F238E27FC236}">
                <a16:creationId xmlns:a16="http://schemas.microsoft.com/office/drawing/2014/main" id="{5CBDB577-7A7A-4DCB-BE07-B7EE83C7B7D3}"/>
              </a:ext>
            </a:extLst>
          </p:cNvPr>
          <p:cNvSpPr>
            <a:spLocks noGrp="1"/>
          </p:cNvSpPr>
          <p:nvPr>
            <p:ph type="sldNum" sz="quarter" idx="4"/>
          </p:nvPr>
        </p:nvSpPr>
        <p:spPr/>
        <p:txBody>
          <a:bodyPr/>
          <a:lstStyle/>
          <a:p>
            <a:fld id="{2066355A-084C-D24E-9AD2-7E4FC41EA627}" type="slidenum">
              <a:rPr lang="en-US" smtClean="0"/>
              <a:pPr/>
              <a:t>20</a:t>
            </a:fld>
            <a:endParaRPr lang="en-US" dirty="0"/>
          </a:p>
        </p:txBody>
      </p:sp>
    </p:spTree>
    <p:extLst>
      <p:ext uri="{BB962C8B-B14F-4D97-AF65-F5344CB8AC3E}">
        <p14:creationId xmlns:p14="http://schemas.microsoft.com/office/powerpoint/2010/main" val="1128376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3CAD-24FB-914E-93F1-4303B0D0AA3C}"/>
              </a:ext>
            </a:extLst>
          </p:cNvPr>
          <p:cNvSpPr>
            <a:spLocks noGrp="1"/>
          </p:cNvSpPr>
          <p:nvPr>
            <p:ph type="title"/>
          </p:nvPr>
        </p:nvSpPr>
        <p:spPr/>
        <p:txBody>
          <a:bodyPr/>
          <a:lstStyle/>
          <a:p>
            <a:r>
              <a:rPr lang="en-US" dirty="0"/>
              <a:t>Topic B: Create, Modify, and Delete Users</a:t>
            </a:r>
          </a:p>
        </p:txBody>
      </p:sp>
      <p:sp>
        <p:nvSpPr>
          <p:cNvPr id="3" name="Slide Number Placeholder 2">
            <a:extLst>
              <a:ext uri="{FF2B5EF4-FFF2-40B4-BE49-F238E27FC236}">
                <a16:creationId xmlns:a16="http://schemas.microsoft.com/office/drawing/2014/main" id="{59BB9CC0-C325-F946-ACE5-F2142BF1782A}"/>
              </a:ext>
            </a:extLst>
          </p:cNvPr>
          <p:cNvSpPr>
            <a:spLocks noGrp="1"/>
          </p:cNvSpPr>
          <p:nvPr>
            <p:ph type="sldNum" sz="quarter" idx="4"/>
          </p:nvPr>
        </p:nvSpPr>
        <p:spPr/>
        <p:txBody>
          <a:bodyPr/>
          <a:lstStyle/>
          <a:p>
            <a:fld id="{2066355A-084C-D24E-9AD2-7E4FC41EA627}" type="slidenum">
              <a:rPr lang="en-US" smtClean="0"/>
              <a:pPr/>
              <a:t>21</a:t>
            </a:fld>
            <a:endParaRPr lang="en-US" dirty="0"/>
          </a:p>
        </p:txBody>
      </p:sp>
      <p:sp>
        <p:nvSpPr>
          <p:cNvPr id="4" name="Content Placeholder 3">
            <a:extLst>
              <a:ext uri="{FF2B5EF4-FFF2-40B4-BE49-F238E27FC236}">
                <a16:creationId xmlns:a16="http://schemas.microsoft.com/office/drawing/2014/main" id="{E9E0089D-E646-E044-BFD8-6DAE279C5788}"/>
              </a:ext>
            </a:extLst>
          </p:cNvPr>
          <p:cNvSpPr>
            <a:spLocks noGrp="1"/>
          </p:cNvSpPr>
          <p:nvPr>
            <p:ph idx="1"/>
          </p:nvPr>
        </p:nvSpPr>
        <p:spPr>
          <a:xfrm>
            <a:off x="1036399" y="852498"/>
            <a:ext cx="7765677" cy="3449997"/>
          </a:xfrm>
        </p:spPr>
        <p:txBody>
          <a:bodyPr/>
          <a:lstStyle/>
          <a:p>
            <a:pPr marL="0" indent="0">
              <a:buNone/>
            </a:pPr>
            <a:r>
              <a:rPr lang="en-US" dirty="0"/>
              <a:t>Exam Objectives</a:t>
            </a:r>
          </a:p>
          <a:p>
            <a:r>
              <a:rPr lang="en-US" dirty="0"/>
              <a:t>2.2 Given a scenario, manage users and groups.</a:t>
            </a:r>
          </a:p>
          <a:p>
            <a:r>
              <a:rPr lang="en-US" dirty="0"/>
              <a:t>3.1 Given a scenario, apply or acquire the appropriate user and/or group permissions and ownership.</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3629" y="852498"/>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365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6E1CEC-A1A2-4AED-A1F0-556E6F273C00}"/>
              </a:ext>
            </a:extLst>
          </p:cNvPr>
          <p:cNvSpPr>
            <a:spLocks noGrp="1"/>
          </p:cNvSpPr>
          <p:nvPr>
            <p:ph type="title"/>
          </p:nvPr>
        </p:nvSpPr>
        <p:spPr/>
        <p:txBody>
          <a:bodyPr/>
          <a:lstStyle/>
          <a:p>
            <a:r>
              <a:rPr lang="en-US" dirty="0"/>
              <a:t>The </a:t>
            </a:r>
            <a:r>
              <a:rPr lang="en-US" dirty="0">
                <a:latin typeface="Cutive Mono" panose="020B0604020202020204" charset="0"/>
              </a:rPr>
              <a:t>useradd</a:t>
            </a:r>
            <a:r>
              <a:rPr lang="en-US" dirty="0"/>
              <a:t> Command</a:t>
            </a:r>
          </a:p>
        </p:txBody>
      </p:sp>
      <p:sp>
        <p:nvSpPr>
          <p:cNvPr id="4" name="Slide Number Placeholder 3">
            <a:extLst>
              <a:ext uri="{FF2B5EF4-FFF2-40B4-BE49-F238E27FC236}">
                <a16:creationId xmlns:a16="http://schemas.microsoft.com/office/drawing/2014/main" id="{A3AE7C77-EAF7-4A3C-8792-49B612EA8041}"/>
              </a:ext>
            </a:extLst>
          </p:cNvPr>
          <p:cNvSpPr>
            <a:spLocks noGrp="1"/>
          </p:cNvSpPr>
          <p:nvPr>
            <p:ph type="sldNum" sz="quarter" idx="4"/>
          </p:nvPr>
        </p:nvSpPr>
        <p:spPr/>
        <p:txBody>
          <a:bodyPr/>
          <a:lstStyle/>
          <a:p>
            <a:fld id="{2066355A-084C-D24E-9AD2-7E4FC41EA627}" type="slidenum">
              <a:rPr lang="en-US" smtClean="0"/>
              <a:pPr/>
              <a:t>22</a:t>
            </a:fld>
            <a:endParaRPr lang="en-US" dirty="0"/>
          </a:p>
        </p:txBody>
      </p:sp>
      <p:sp>
        <p:nvSpPr>
          <p:cNvPr id="6" name="Content Placeholder 5">
            <a:extLst>
              <a:ext uri="{FF2B5EF4-FFF2-40B4-BE49-F238E27FC236}">
                <a16:creationId xmlns:a16="http://schemas.microsoft.com/office/drawing/2014/main" id="{F66D75E0-5E25-4F68-9E31-91200B6D7220}"/>
              </a:ext>
            </a:extLst>
          </p:cNvPr>
          <p:cNvSpPr>
            <a:spLocks noGrp="1"/>
          </p:cNvSpPr>
          <p:nvPr>
            <p:ph idx="1"/>
          </p:nvPr>
        </p:nvSpPr>
        <p:spPr/>
        <p:txBody>
          <a:bodyPr/>
          <a:lstStyle/>
          <a:p>
            <a:r>
              <a:rPr lang="en-US" dirty="0"/>
              <a:t>Creates user accounts and configures user settings.</a:t>
            </a:r>
          </a:p>
          <a:p>
            <a:pPr lvl="1"/>
            <a:r>
              <a:rPr lang="en-US" dirty="0"/>
              <a:t>Creates account in </a:t>
            </a:r>
            <a:r>
              <a:rPr lang="en-US" dirty="0">
                <a:latin typeface="Cutive Mono" panose="020B0604020202020204" charset="0"/>
              </a:rPr>
              <a:t>/etc/passwd</a:t>
            </a:r>
            <a:r>
              <a:rPr lang="en-US" dirty="0"/>
              <a:t> file.</a:t>
            </a:r>
          </a:p>
          <a:p>
            <a:pPr lvl="1"/>
            <a:r>
              <a:rPr lang="en-US" dirty="0"/>
              <a:t>References </a:t>
            </a:r>
            <a:r>
              <a:rPr lang="en-US" dirty="0">
                <a:latin typeface="Cutive Mono" panose="020B0604020202020204" charset="0"/>
              </a:rPr>
              <a:t>/etc/login.defs</a:t>
            </a:r>
            <a:r>
              <a:rPr lang="en-US" dirty="0"/>
              <a:t> for configs.</a:t>
            </a:r>
            <a:endParaRPr lang="en-US" dirty="0">
              <a:latin typeface="Cutive Mono" panose="020B0604020202020204" charset="0"/>
            </a:endParaRPr>
          </a:p>
          <a:p>
            <a:pPr lvl="1"/>
            <a:r>
              <a:rPr lang="en-US" dirty="0"/>
              <a:t>Creates user's home directory in </a:t>
            </a:r>
            <a:r>
              <a:rPr lang="en-US" dirty="0">
                <a:latin typeface="Cutive Mono" panose="020B0604020202020204" charset="0"/>
              </a:rPr>
              <a:t>/home/&lt;account name&gt;</a:t>
            </a:r>
          </a:p>
          <a:p>
            <a:pPr lvl="1"/>
            <a:r>
              <a:rPr lang="en-US" dirty="0"/>
              <a:t>Populates home directory from files in </a:t>
            </a:r>
            <a:r>
              <a:rPr lang="en-US" dirty="0">
                <a:latin typeface="Cutive Mono" panose="020B0604020202020204" charset="0"/>
              </a:rPr>
              <a:t>/etc/skel</a:t>
            </a:r>
          </a:p>
          <a:p>
            <a:r>
              <a:rPr lang="en-US" dirty="0"/>
              <a:t>No password set by default.</a:t>
            </a:r>
          </a:p>
          <a:p>
            <a:pPr lvl="1"/>
            <a:r>
              <a:rPr lang="en-US" dirty="0"/>
              <a:t>Will exist, but not usable.</a:t>
            </a:r>
          </a:p>
        </p:txBody>
      </p:sp>
    </p:spTree>
    <p:extLst>
      <p:ext uri="{BB962C8B-B14F-4D97-AF65-F5344CB8AC3E}">
        <p14:creationId xmlns:p14="http://schemas.microsoft.com/office/powerpoint/2010/main" val="1194983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5F822C-5811-4C6E-8BED-B0F673EB060E}"/>
              </a:ext>
            </a:extLst>
          </p:cNvPr>
          <p:cNvSpPr>
            <a:spLocks noGrp="1"/>
          </p:cNvSpPr>
          <p:nvPr>
            <p:ph type="title"/>
          </p:nvPr>
        </p:nvSpPr>
        <p:spPr/>
        <p:txBody>
          <a:bodyPr/>
          <a:lstStyle/>
          <a:p>
            <a:r>
              <a:rPr lang="en-US" dirty="0">
                <a:latin typeface="Cutive Mono" panose="020B0604020202020204" charset="0"/>
              </a:rPr>
              <a:t>useradd</a:t>
            </a:r>
            <a:r>
              <a:rPr lang="en-US" dirty="0"/>
              <a:t> Command Options</a:t>
            </a:r>
          </a:p>
        </p:txBody>
      </p:sp>
      <p:sp>
        <p:nvSpPr>
          <p:cNvPr id="3" name="Slide Number Placeholder 2">
            <a:extLst>
              <a:ext uri="{FF2B5EF4-FFF2-40B4-BE49-F238E27FC236}">
                <a16:creationId xmlns:a16="http://schemas.microsoft.com/office/drawing/2014/main" id="{9B429A3A-9D9F-4126-BEA1-70CE3870C4D3}"/>
              </a:ext>
            </a:extLst>
          </p:cNvPr>
          <p:cNvSpPr>
            <a:spLocks noGrp="1"/>
          </p:cNvSpPr>
          <p:nvPr>
            <p:ph type="sldNum" sz="quarter" idx="4"/>
          </p:nvPr>
        </p:nvSpPr>
        <p:spPr/>
        <p:txBody>
          <a:bodyPr/>
          <a:lstStyle/>
          <a:p>
            <a:fld id="{2066355A-084C-D24E-9AD2-7E4FC41EA627}" type="slidenum">
              <a:rPr lang="en-US" smtClean="0"/>
              <a:pPr/>
              <a:t>23</a:t>
            </a:fld>
            <a:endParaRPr lang="en-US" dirty="0"/>
          </a:p>
        </p:txBody>
      </p:sp>
      <p:graphicFrame>
        <p:nvGraphicFramePr>
          <p:cNvPr id="6" name="Group 23">
            <a:extLst>
              <a:ext uri="{FF2B5EF4-FFF2-40B4-BE49-F238E27FC236}">
                <a16:creationId xmlns:a16="http://schemas.microsoft.com/office/drawing/2014/main" id="{F782219B-9E8A-4318-80C6-CF5A30E46FE1}"/>
              </a:ext>
            </a:extLst>
          </p:cNvPr>
          <p:cNvGraphicFramePr>
            <a:graphicFrameLocks noGrp="1"/>
          </p:cNvGraphicFramePr>
          <p:nvPr>
            <p:extLst>
              <p:ext uri="{D42A27DB-BD31-4B8C-83A1-F6EECF244321}">
                <p14:modId xmlns:p14="http://schemas.microsoft.com/office/powerpoint/2010/main" val="782138490"/>
              </p:ext>
            </p:extLst>
          </p:nvPr>
        </p:nvGraphicFramePr>
        <p:xfrm>
          <a:off x="950209" y="1428750"/>
          <a:ext cx="7239001" cy="2286000"/>
        </p:xfrm>
        <a:graphic>
          <a:graphicData uri="http://schemas.openxmlformats.org/drawingml/2006/table">
            <a:tbl>
              <a:tblPr/>
              <a:tblGrid>
                <a:gridCol w="1253213">
                  <a:extLst>
                    <a:ext uri="{9D8B030D-6E8A-4147-A177-3AD203B41FA5}">
                      <a16:colId xmlns:a16="http://schemas.microsoft.com/office/drawing/2014/main" val="20000"/>
                    </a:ext>
                  </a:extLst>
                </a:gridCol>
                <a:gridCol w="2992894">
                  <a:extLst>
                    <a:ext uri="{9D8B030D-6E8A-4147-A177-3AD203B41FA5}">
                      <a16:colId xmlns:a16="http://schemas.microsoft.com/office/drawing/2014/main" val="20001"/>
                    </a:ext>
                  </a:extLst>
                </a:gridCol>
                <a:gridCol w="2992894">
                  <a:extLst>
                    <a:ext uri="{9D8B030D-6E8A-4147-A177-3AD203B41FA5}">
                      <a16:colId xmlns:a16="http://schemas.microsoft.com/office/drawing/2014/main" val="2445272468"/>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Example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Sets comment field.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useradd -c "User One"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Sets account expiration date.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useradd -e 2019/12/31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Sets user's default shell.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useradd -s /bin/ksh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5720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View default config for new users.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useradd -D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892908258"/>
                  </a:ext>
                </a:extLst>
              </a:tr>
            </a:tbl>
          </a:graphicData>
        </a:graphic>
      </p:graphicFrame>
    </p:spTree>
    <p:extLst>
      <p:ext uri="{BB962C8B-B14F-4D97-AF65-F5344CB8AC3E}">
        <p14:creationId xmlns:p14="http://schemas.microsoft.com/office/powerpoint/2010/main" val="22117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D6F3-CE98-4D67-990C-3A41B8D13778}"/>
              </a:ext>
            </a:extLst>
          </p:cNvPr>
          <p:cNvSpPr>
            <a:spLocks noGrp="1"/>
          </p:cNvSpPr>
          <p:nvPr>
            <p:ph type="title"/>
          </p:nvPr>
        </p:nvSpPr>
        <p:spPr/>
        <p:txBody>
          <a:bodyPr/>
          <a:lstStyle/>
          <a:p>
            <a:r>
              <a:rPr lang="en-US" dirty="0"/>
              <a:t>The </a:t>
            </a:r>
            <a:r>
              <a:rPr lang="en-US" dirty="0">
                <a:latin typeface="Cutive Mono" panose="020B0604020202020204" charset="0"/>
              </a:rPr>
              <a:t>passwd</a:t>
            </a:r>
            <a:r>
              <a:rPr lang="en-US" dirty="0"/>
              <a:t> Command (Slide 1 of 2)</a:t>
            </a:r>
          </a:p>
        </p:txBody>
      </p:sp>
      <p:sp>
        <p:nvSpPr>
          <p:cNvPr id="3" name="Slide Number Placeholder 2">
            <a:extLst>
              <a:ext uri="{FF2B5EF4-FFF2-40B4-BE49-F238E27FC236}">
                <a16:creationId xmlns:a16="http://schemas.microsoft.com/office/drawing/2014/main" id="{78349E5F-1340-495E-AF57-DE87607F576B}"/>
              </a:ext>
            </a:extLst>
          </p:cNvPr>
          <p:cNvSpPr>
            <a:spLocks noGrp="1"/>
          </p:cNvSpPr>
          <p:nvPr>
            <p:ph type="sldNum" sz="quarter" idx="4"/>
          </p:nvPr>
        </p:nvSpPr>
        <p:spPr/>
        <p:txBody>
          <a:bodyPr/>
          <a:lstStyle/>
          <a:p>
            <a:fld id="{2066355A-084C-D24E-9AD2-7E4FC41EA627}" type="slidenum">
              <a:rPr lang="en-US" smtClean="0"/>
              <a:pPr/>
              <a:t>24</a:t>
            </a:fld>
            <a:endParaRPr lang="en-US" dirty="0"/>
          </a:p>
        </p:txBody>
      </p:sp>
      <p:sp>
        <p:nvSpPr>
          <p:cNvPr id="4" name="Content Placeholder 3">
            <a:extLst>
              <a:ext uri="{FF2B5EF4-FFF2-40B4-BE49-F238E27FC236}">
                <a16:creationId xmlns:a16="http://schemas.microsoft.com/office/drawing/2014/main" id="{C7B07ADB-935D-4709-BEBE-0385BF83C2A5}"/>
              </a:ext>
            </a:extLst>
          </p:cNvPr>
          <p:cNvSpPr>
            <a:spLocks noGrp="1"/>
          </p:cNvSpPr>
          <p:nvPr>
            <p:ph idx="1"/>
          </p:nvPr>
        </p:nvSpPr>
        <p:spPr/>
        <p:txBody>
          <a:bodyPr/>
          <a:lstStyle/>
          <a:p>
            <a:r>
              <a:rPr lang="en-US" dirty="0"/>
              <a:t>Used by root to set/reset user's password.</a:t>
            </a:r>
          </a:p>
          <a:p>
            <a:r>
              <a:rPr lang="en-US" dirty="0"/>
              <a:t>User can reset own password with command.</a:t>
            </a:r>
          </a:p>
          <a:p>
            <a:r>
              <a:rPr lang="en-US" dirty="0"/>
              <a:t>Also used after </a:t>
            </a:r>
            <a:r>
              <a:rPr lang="en-US" dirty="0">
                <a:latin typeface="Cutive Mono" panose="020B0604020202020204" charset="0"/>
              </a:rPr>
              <a:t>useradd</a:t>
            </a:r>
            <a:r>
              <a:rPr lang="en-US" dirty="0"/>
              <a:t> to set initial password.</a:t>
            </a:r>
          </a:p>
        </p:txBody>
      </p:sp>
    </p:spTree>
    <p:extLst>
      <p:ext uri="{BB962C8B-B14F-4D97-AF65-F5344CB8AC3E}">
        <p14:creationId xmlns:p14="http://schemas.microsoft.com/office/powerpoint/2010/main" val="3202036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22E57-1A78-40EF-95AC-461543361AAD}"/>
              </a:ext>
            </a:extLst>
          </p:cNvPr>
          <p:cNvSpPr>
            <a:spLocks noGrp="1"/>
          </p:cNvSpPr>
          <p:nvPr>
            <p:ph type="title"/>
          </p:nvPr>
        </p:nvSpPr>
        <p:spPr/>
        <p:txBody>
          <a:bodyPr/>
          <a:lstStyle/>
          <a:p>
            <a:r>
              <a:rPr lang="en-US" dirty="0"/>
              <a:t>The </a:t>
            </a:r>
            <a:r>
              <a:rPr lang="en-US" dirty="0">
                <a:latin typeface="Cutive Mono" panose="020B0604020202020204" charset="0"/>
              </a:rPr>
              <a:t>passwd</a:t>
            </a:r>
            <a:r>
              <a:rPr lang="en-US" dirty="0"/>
              <a:t> Command (Slide 2 of 2)</a:t>
            </a:r>
          </a:p>
        </p:txBody>
      </p:sp>
      <p:sp>
        <p:nvSpPr>
          <p:cNvPr id="3" name="Slide Number Placeholder 2">
            <a:extLst>
              <a:ext uri="{FF2B5EF4-FFF2-40B4-BE49-F238E27FC236}">
                <a16:creationId xmlns:a16="http://schemas.microsoft.com/office/drawing/2014/main" id="{6163E15C-21BB-441E-BCD0-0889C0915EFC}"/>
              </a:ext>
            </a:extLst>
          </p:cNvPr>
          <p:cNvSpPr>
            <a:spLocks noGrp="1"/>
          </p:cNvSpPr>
          <p:nvPr>
            <p:ph type="sldNum" sz="quarter" idx="4"/>
          </p:nvPr>
        </p:nvSpPr>
        <p:spPr/>
        <p:txBody>
          <a:bodyPr/>
          <a:lstStyle/>
          <a:p>
            <a:fld id="{2066355A-084C-D24E-9AD2-7E4FC41EA627}" type="slidenum">
              <a:rPr lang="en-US" smtClean="0"/>
              <a:pPr/>
              <a:t>25</a:t>
            </a:fld>
            <a:endParaRPr lang="en-US" dirty="0"/>
          </a:p>
        </p:txBody>
      </p:sp>
      <p:pic>
        <p:nvPicPr>
          <p:cNvPr id="4" name="Picture 3">
            <a:extLst>
              <a:ext uri="{FF2B5EF4-FFF2-40B4-BE49-F238E27FC236}">
                <a16:creationId xmlns:a16="http://schemas.microsoft.com/office/drawing/2014/main" id="{F0F9E32C-407E-4F5C-859F-D143C3B6959E}"/>
              </a:ext>
            </a:extLst>
          </p:cNvPr>
          <p:cNvPicPr>
            <a:picLocks noChangeAspect="1"/>
          </p:cNvPicPr>
          <p:nvPr/>
        </p:nvPicPr>
        <p:blipFill>
          <a:blip r:embed="rId2"/>
          <a:stretch>
            <a:fillRect/>
          </a:stretch>
        </p:blipFill>
        <p:spPr>
          <a:xfrm>
            <a:off x="1125127" y="1081355"/>
            <a:ext cx="6893747" cy="3338245"/>
          </a:xfrm>
          <a:prstGeom prst="rect">
            <a:avLst/>
          </a:prstGeom>
        </p:spPr>
      </p:pic>
    </p:spTree>
    <p:extLst>
      <p:ext uri="{BB962C8B-B14F-4D97-AF65-F5344CB8AC3E}">
        <p14:creationId xmlns:p14="http://schemas.microsoft.com/office/powerpoint/2010/main" val="3602622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2BFE2-2DFF-4015-BF66-EC01B91720BA}"/>
              </a:ext>
            </a:extLst>
          </p:cNvPr>
          <p:cNvSpPr>
            <a:spLocks noGrp="1"/>
          </p:cNvSpPr>
          <p:nvPr>
            <p:ph type="title"/>
          </p:nvPr>
        </p:nvSpPr>
        <p:spPr/>
        <p:txBody>
          <a:bodyPr/>
          <a:lstStyle/>
          <a:p>
            <a:r>
              <a:rPr lang="en-US" dirty="0"/>
              <a:t>The </a:t>
            </a:r>
            <a:r>
              <a:rPr lang="en-US" dirty="0">
                <a:latin typeface="Cutive Mono" panose="020B0604020202020204" charset="0"/>
              </a:rPr>
              <a:t>/etc/passwd</a:t>
            </a:r>
            <a:r>
              <a:rPr lang="en-US" dirty="0"/>
              <a:t> File</a:t>
            </a:r>
          </a:p>
        </p:txBody>
      </p:sp>
      <p:sp>
        <p:nvSpPr>
          <p:cNvPr id="3" name="Slide Number Placeholder 2">
            <a:extLst>
              <a:ext uri="{FF2B5EF4-FFF2-40B4-BE49-F238E27FC236}">
                <a16:creationId xmlns:a16="http://schemas.microsoft.com/office/drawing/2014/main" id="{2420A867-AC07-484C-8A94-F10A9DB98F58}"/>
              </a:ext>
            </a:extLst>
          </p:cNvPr>
          <p:cNvSpPr>
            <a:spLocks noGrp="1"/>
          </p:cNvSpPr>
          <p:nvPr>
            <p:ph type="sldNum" sz="quarter" idx="4"/>
          </p:nvPr>
        </p:nvSpPr>
        <p:spPr/>
        <p:txBody>
          <a:bodyPr/>
          <a:lstStyle/>
          <a:p>
            <a:fld id="{2066355A-084C-D24E-9AD2-7E4FC41EA627}" type="slidenum">
              <a:rPr lang="en-US" smtClean="0"/>
              <a:pPr/>
              <a:t>26</a:t>
            </a:fld>
            <a:endParaRPr lang="en-US" dirty="0"/>
          </a:p>
        </p:txBody>
      </p:sp>
      <p:sp>
        <p:nvSpPr>
          <p:cNvPr id="4" name="Content Placeholder 3">
            <a:extLst>
              <a:ext uri="{FF2B5EF4-FFF2-40B4-BE49-F238E27FC236}">
                <a16:creationId xmlns:a16="http://schemas.microsoft.com/office/drawing/2014/main" id="{C796650C-7D57-4384-826D-736D5C92EF9A}"/>
              </a:ext>
            </a:extLst>
          </p:cNvPr>
          <p:cNvSpPr>
            <a:spLocks noGrp="1"/>
          </p:cNvSpPr>
          <p:nvPr>
            <p:ph idx="1"/>
          </p:nvPr>
        </p:nvSpPr>
        <p:spPr/>
        <p:txBody>
          <a:bodyPr/>
          <a:lstStyle/>
          <a:p>
            <a:r>
              <a:rPr lang="en-US" dirty="0"/>
              <a:t>Stores account info.</a:t>
            </a:r>
          </a:p>
          <a:p>
            <a:r>
              <a:rPr lang="en-US" dirty="0"/>
              <a:t>All accounts found here.</a:t>
            </a:r>
          </a:p>
          <a:p>
            <a:r>
              <a:rPr lang="en-US" dirty="0"/>
              <a:t>Contains 7 fields separated by colons.</a:t>
            </a:r>
          </a:p>
        </p:txBody>
      </p:sp>
      <p:graphicFrame>
        <p:nvGraphicFramePr>
          <p:cNvPr id="5" name="Group 23">
            <a:extLst>
              <a:ext uri="{FF2B5EF4-FFF2-40B4-BE49-F238E27FC236}">
                <a16:creationId xmlns:a16="http://schemas.microsoft.com/office/drawing/2014/main" id="{7D375D82-1B74-404F-800E-EF0D8ED17B1B}"/>
              </a:ext>
            </a:extLst>
          </p:cNvPr>
          <p:cNvGraphicFramePr>
            <a:graphicFrameLocks noGrp="1"/>
          </p:cNvGraphicFramePr>
          <p:nvPr>
            <p:extLst>
              <p:ext uri="{D42A27DB-BD31-4B8C-83A1-F6EECF244321}">
                <p14:modId xmlns:p14="http://schemas.microsoft.com/office/powerpoint/2010/main" val="3850023149"/>
              </p:ext>
            </p:extLst>
          </p:nvPr>
        </p:nvGraphicFramePr>
        <p:xfrm>
          <a:off x="950210" y="2210602"/>
          <a:ext cx="7239000" cy="2225040"/>
        </p:xfrm>
        <a:graphic>
          <a:graphicData uri="http://schemas.openxmlformats.org/drawingml/2006/table">
            <a:tbl>
              <a:tblPr/>
              <a:tblGrid>
                <a:gridCol w="2136547">
                  <a:extLst>
                    <a:ext uri="{9D8B030D-6E8A-4147-A177-3AD203B41FA5}">
                      <a16:colId xmlns:a16="http://schemas.microsoft.com/office/drawing/2014/main" val="20000"/>
                    </a:ext>
                  </a:extLst>
                </a:gridCol>
                <a:gridCol w="5102453">
                  <a:extLst>
                    <a:ext uri="{9D8B030D-6E8A-4147-A177-3AD203B41FA5}">
                      <a16:colId xmlns:a16="http://schemas.microsoft.com/office/drawing/2014/main" val="20001"/>
                    </a:ext>
                  </a:extLst>
                </a:gridCol>
              </a:tblGrid>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Field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Content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User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Name user logs into system with.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Password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Password assigned to user (</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x</a:t>
                      </a:r>
                      <a:r>
                        <a:rPr kumimoji="0" lang="en-US" sz="1200" b="0" i="0" u="none" strike="noStrike" kern="1200" cap="none" normalizeH="0" baseline="0" dirty="0">
                          <a:ln>
                            <a:noFill/>
                          </a:ln>
                          <a:solidFill>
                            <a:srgbClr val="45545F"/>
                          </a:solidFill>
                          <a:effectLst/>
                          <a:latin typeface="+mn-lt"/>
                          <a:ea typeface="+mn-ea"/>
                          <a:cs typeface="Calibri"/>
                        </a:rPr>
                        <a:t> means stored elsewhere).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27432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User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Unique number representing user.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Group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Unique number of user's primary group.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119444505"/>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Comment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User's full name (usually).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34450580"/>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Home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Path to user's home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62611068"/>
                  </a:ext>
                </a:extLst>
              </a:tr>
              <a:tr h="27432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Login shell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Path to shell launched when user logs in.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118976833"/>
                  </a:ext>
                </a:extLst>
              </a:tr>
            </a:tbl>
          </a:graphicData>
        </a:graphic>
      </p:graphicFrame>
    </p:spTree>
    <p:extLst>
      <p:ext uri="{BB962C8B-B14F-4D97-AF65-F5344CB8AC3E}">
        <p14:creationId xmlns:p14="http://schemas.microsoft.com/office/powerpoint/2010/main" val="1621163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287A-43A3-4804-BCE3-CFE5C3A761E6}"/>
              </a:ext>
            </a:extLst>
          </p:cNvPr>
          <p:cNvSpPr>
            <a:spLocks noGrp="1"/>
          </p:cNvSpPr>
          <p:nvPr>
            <p:ph type="title"/>
          </p:nvPr>
        </p:nvSpPr>
        <p:spPr/>
        <p:txBody>
          <a:bodyPr/>
          <a:lstStyle/>
          <a:p>
            <a:r>
              <a:rPr lang="en-US" dirty="0"/>
              <a:t>The </a:t>
            </a:r>
            <a:r>
              <a:rPr lang="en-US" dirty="0">
                <a:latin typeface="Cutive Mono" panose="020B0604020202020204" charset="0"/>
              </a:rPr>
              <a:t>/etc/shadow</a:t>
            </a:r>
            <a:r>
              <a:rPr lang="en-US" dirty="0"/>
              <a:t> File (Slide 1 of 2)</a:t>
            </a:r>
          </a:p>
        </p:txBody>
      </p:sp>
      <p:sp>
        <p:nvSpPr>
          <p:cNvPr id="3" name="Slide Number Placeholder 2">
            <a:extLst>
              <a:ext uri="{FF2B5EF4-FFF2-40B4-BE49-F238E27FC236}">
                <a16:creationId xmlns:a16="http://schemas.microsoft.com/office/drawing/2014/main" id="{123DFBCC-8CD1-4CE2-A2C2-C37C7AE15C81}"/>
              </a:ext>
            </a:extLst>
          </p:cNvPr>
          <p:cNvSpPr>
            <a:spLocks noGrp="1"/>
          </p:cNvSpPr>
          <p:nvPr>
            <p:ph type="sldNum" sz="quarter" idx="4"/>
          </p:nvPr>
        </p:nvSpPr>
        <p:spPr/>
        <p:txBody>
          <a:bodyPr/>
          <a:lstStyle/>
          <a:p>
            <a:fld id="{2066355A-084C-D24E-9AD2-7E4FC41EA627}" type="slidenum">
              <a:rPr lang="en-US" smtClean="0"/>
              <a:pPr/>
              <a:t>27</a:t>
            </a:fld>
            <a:endParaRPr lang="en-US" dirty="0"/>
          </a:p>
        </p:txBody>
      </p:sp>
      <p:sp>
        <p:nvSpPr>
          <p:cNvPr id="4" name="Content Placeholder 3">
            <a:extLst>
              <a:ext uri="{FF2B5EF4-FFF2-40B4-BE49-F238E27FC236}">
                <a16:creationId xmlns:a16="http://schemas.microsoft.com/office/drawing/2014/main" id="{EEB2DD0B-56D0-481A-90CF-132BECB126BF}"/>
              </a:ext>
            </a:extLst>
          </p:cNvPr>
          <p:cNvSpPr>
            <a:spLocks noGrp="1"/>
          </p:cNvSpPr>
          <p:nvPr>
            <p:ph idx="1"/>
          </p:nvPr>
        </p:nvSpPr>
        <p:spPr/>
        <p:txBody>
          <a:bodyPr/>
          <a:lstStyle/>
          <a:p>
            <a:r>
              <a:rPr lang="en-US" dirty="0">
                <a:latin typeface="Cutive Mono" panose="020B0604020202020204" charset="0"/>
              </a:rPr>
              <a:t>/etc/passwd</a:t>
            </a:r>
            <a:r>
              <a:rPr lang="en-US" dirty="0"/>
              <a:t> used to store hashed version of passwords.</a:t>
            </a:r>
          </a:p>
          <a:p>
            <a:pPr lvl="1"/>
            <a:r>
              <a:rPr lang="en-US" dirty="0"/>
              <a:t>Any user could see any other user's hash.</a:t>
            </a:r>
          </a:p>
          <a:p>
            <a:pPr lvl="1"/>
            <a:r>
              <a:rPr lang="en-US" dirty="0"/>
              <a:t>Passwords more easily cracked.</a:t>
            </a:r>
          </a:p>
          <a:p>
            <a:r>
              <a:rPr lang="en-US" dirty="0">
                <a:latin typeface="Cutive Mono" panose="020B0604020202020204" charset="0"/>
              </a:rPr>
              <a:t>/etc/shadow</a:t>
            </a:r>
            <a:r>
              <a:rPr lang="en-US" dirty="0"/>
              <a:t> is modern file location of hashed passwords.</a:t>
            </a:r>
          </a:p>
          <a:p>
            <a:pPr lvl="1"/>
            <a:r>
              <a:rPr lang="en-US" dirty="0"/>
              <a:t>Only root has access.</a:t>
            </a:r>
          </a:p>
          <a:p>
            <a:pPr lvl="1"/>
            <a:r>
              <a:rPr lang="en-US" dirty="0"/>
              <a:t>Includes addition info like password requirements and expiration info.</a:t>
            </a:r>
          </a:p>
        </p:txBody>
      </p:sp>
    </p:spTree>
    <p:extLst>
      <p:ext uri="{BB962C8B-B14F-4D97-AF65-F5344CB8AC3E}">
        <p14:creationId xmlns:p14="http://schemas.microsoft.com/office/powerpoint/2010/main" val="2539065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AEBD15-7616-4751-A1D2-71129AA5A9CB}"/>
              </a:ext>
            </a:extLst>
          </p:cNvPr>
          <p:cNvSpPr>
            <a:spLocks noGrp="1"/>
          </p:cNvSpPr>
          <p:nvPr>
            <p:ph type="title"/>
          </p:nvPr>
        </p:nvSpPr>
        <p:spPr/>
        <p:txBody>
          <a:bodyPr/>
          <a:lstStyle/>
          <a:p>
            <a:r>
              <a:rPr lang="en-US" dirty="0"/>
              <a:t>The </a:t>
            </a:r>
            <a:r>
              <a:rPr lang="en-US" dirty="0">
                <a:latin typeface="Cutive Mono" panose="020B0604020202020204" charset="0"/>
              </a:rPr>
              <a:t>/etc/shadow</a:t>
            </a:r>
            <a:r>
              <a:rPr lang="en-US" dirty="0"/>
              <a:t> File (Slide 2 of 2)</a:t>
            </a:r>
          </a:p>
        </p:txBody>
      </p:sp>
      <p:sp>
        <p:nvSpPr>
          <p:cNvPr id="3" name="Slide Number Placeholder 2">
            <a:extLst>
              <a:ext uri="{FF2B5EF4-FFF2-40B4-BE49-F238E27FC236}">
                <a16:creationId xmlns:a16="http://schemas.microsoft.com/office/drawing/2014/main" id="{D88438F5-A853-469E-8B4D-D776E6C1ACC1}"/>
              </a:ext>
            </a:extLst>
          </p:cNvPr>
          <p:cNvSpPr>
            <a:spLocks noGrp="1"/>
          </p:cNvSpPr>
          <p:nvPr>
            <p:ph type="sldNum" sz="quarter" idx="4"/>
          </p:nvPr>
        </p:nvSpPr>
        <p:spPr/>
        <p:txBody>
          <a:bodyPr/>
          <a:lstStyle/>
          <a:p>
            <a:fld id="{2066355A-084C-D24E-9AD2-7E4FC41EA627}" type="slidenum">
              <a:rPr lang="en-US" smtClean="0"/>
              <a:pPr/>
              <a:t>28</a:t>
            </a:fld>
            <a:endParaRPr lang="en-US" dirty="0"/>
          </a:p>
        </p:txBody>
      </p:sp>
      <p:pic>
        <p:nvPicPr>
          <p:cNvPr id="4" name="Picture 3">
            <a:extLst>
              <a:ext uri="{FF2B5EF4-FFF2-40B4-BE49-F238E27FC236}">
                <a16:creationId xmlns:a16="http://schemas.microsoft.com/office/drawing/2014/main" id="{39D8D506-0E5F-4BAB-866C-7619AED12886}"/>
              </a:ext>
            </a:extLst>
          </p:cNvPr>
          <p:cNvPicPr>
            <a:picLocks noChangeAspect="1"/>
          </p:cNvPicPr>
          <p:nvPr/>
        </p:nvPicPr>
        <p:blipFill>
          <a:blip r:embed="rId2"/>
          <a:stretch>
            <a:fillRect/>
          </a:stretch>
        </p:blipFill>
        <p:spPr>
          <a:xfrm>
            <a:off x="1161875" y="688947"/>
            <a:ext cx="6820251" cy="3765606"/>
          </a:xfrm>
          <a:prstGeom prst="rect">
            <a:avLst/>
          </a:prstGeom>
        </p:spPr>
      </p:pic>
    </p:spTree>
    <p:extLst>
      <p:ext uri="{BB962C8B-B14F-4D97-AF65-F5344CB8AC3E}">
        <p14:creationId xmlns:p14="http://schemas.microsoft.com/office/powerpoint/2010/main" val="96481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0E0FAC4-4FF7-4EDB-B158-E5B4AED8202C}"/>
              </a:ext>
            </a:extLst>
          </p:cNvPr>
          <p:cNvSpPr>
            <a:spLocks noGrp="1"/>
          </p:cNvSpPr>
          <p:nvPr>
            <p:ph idx="1"/>
          </p:nvPr>
        </p:nvSpPr>
        <p:spPr/>
        <p:txBody>
          <a:bodyPr/>
          <a:lstStyle/>
          <a:p>
            <a:r>
              <a:rPr lang="en-US" dirty="0"/>
              <a:t>Managing user accounts is a responsibility for admins at Develetech.</a:t>
            </a:r>
          </a:p>
          <a:p>
            <a:r>
              <a:rPr lang="en-US" dirty="0"/>
              <a:t>You'll start by creating user accounts and viewing defaults.</a:t>
            </a:r>
          </a:p>
        </p:txBody>
      </p:sp>
      <p:sp>
        <p:nvSpPr>
          <p:cNvPr id="5" name="Title 4">
            <a:extLst>
              <a:ext uri="{FF2B5EF4-FFF2-40B4-BE49-F238E27FC236}">
                <a16:creationId xmlns:a16="http://schemas.microsoft.com/office/drawing/2014/main" id="{1ABA4FBE-9F6C-4A22-BC6A-1B5A8788C2D0}"/>
              </a:ext>
            </a:extLst>
          </p:cNvPr>
          <p:cNvSpPr>
            <a:spLocks noGrp="1"/>
          </p:cNvSpPr>
          <p:nvPr>
            <p:ph type="title"/>
          </p:nvPr>
        </p:nvSpPr>
        <p:spPr/>
        <p:txBody>
          <a:bodyPr/>
          <a:lstStyle/>
          <a:p>
            <a:r>
              <a:rPr lang="en-US" dirty="0"/>
              <a:t>Activity: Creating User Accounts</a:t>
            </a:r>
          </a:p>
        </p:txBody>
      </p:sp>
      <p:sp>
        <p:nvSpPr>
          <p:cNvPr id="3" name="Slide Number Placeholder 2">
            <a:extLst>
              <a:ext uri="{FF2B5EF4-FFF2-40B4-BE49-F238E27FC236}">
                <a16:creationId xmlns:a16="http://schemas.microsoft.com/office/drawing/2014/main" id="{B06440D0-9908-4CBC-A4A1-B1E63EE2F4A7}"/>
              </a:ext>
            </a:extLst>
          </p:cNvPr>
          <p:cNvSpPr>
            <a:spLocks noGrp="1"/>
          </p:cNvSpPr>
          <p:nvPr>
            <p:ph type="sldNum" sz="quarter" idx="4"/>
          </p:nvPr>
        </p:nvSpPr>
        <p:spPr/>
        <p:txBody>
          <a:bodyPr/>
          <a:lstStyle/>
          <a:p>
            <a:fld id="{2066355A-084C-D24E-9AD2-7E4FC41EA627}" type="slidenum">
              <a:rPr lang="en-US" smtClean="0"/>
              <a:pPr/>
              <a:t>29</a:t>
            </a:fld>
            <a:endParaRPr lang="en-US" dirty="0"/>
          </a:p>
        </p:txBody>
      </p:sp>
    </p:spTree>
    <p:extLst>
      <p:ext uri="{BB962C8B-B14F-4D97-AF65-F5344CB8AC3E}">
        <p14:creationId xmlns:p14="http://schemas.microsoft.com/office/powerpoint/2010/main" val="190088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D3AF04-BA4D-4A8B-B43D-CD28E6633C64}"/>
              </a:ext>
            </a:extLst>
          </p:cNvPr>
          <p:cNvSpPr>
            <a:spLocks noGrp="1"/>
          </p:cNvSpPr>
          <p:nvPr>
            <p:ph type="title"/>
          </p:nvPr>
        </p:nvSpPr>
        <p:spPr/>
        <p:txBody>
          <a:bodyPr/>
          <a:lstStyle/>
          <a:p>
            <a:r>
              <a:rPr lang="en-US" dirty="0"/>
              <a:t>User Accounts</a:t>
            </a:r>
          </a:p>
        </p:txBody>
      </p:sp>
      <p:sp>
        <p:nvSpPr>
          <p:cNvPr id="7" name="Text Placeholder 6">
            <a:extLst>
              <a:ext uri="{FF2B5EF4-FFF2-40B4-BE49-F238E27FC236}">
                <a16:creationId xmlns:a16="http://schemas.microsoft.com/office/drawing/2014/main" id="{36DC8B40-5E75-4A7D-A9ED-3761D6F3F774}"/>
              </a:ext>
            </a:extLst>
          </p:cNvPr>
          <p:cNvSpPr>
            <a:spLocks noGrp="1"/>
          </p:cNvSpPr>
          <p:nvPr>
            <p:ph type="body" sz="quarter" idx="13"/>
          </p:nvPr>
        </p:nvSpPr>
        <p:spPr/>
        <p:txBody>
          <a:bodyPr/>
          <a:lstStyle/>
          <a:p>
            <a:r>
              <a:rPr lang="en-US" dirty="0"/>
              <a:t>An object that represents a person's identity to the operating system and is used to perform certain tasks.</a:t>
            </a:r>
          </a:p>
        </p:txBody>
      </p:sp>
      <p:sp>
        <p:nvSpPr>
          <p:cNvPr id="3" name="Slide Number Placeholder 2">
            <a:extLst>
              <a:ext uri="{FF2B5EF4-FFF2-40B4-BE49-F238E27FC236}">
                <a16:creationId xmlns:a16="http://schemas.microsoft.com/office/drawing/2014/main" id="{7D2171C3-5B8E-486D-8D3A-825C9B1FE074}"/>
              </a:ext>
            </a:extLst>
          </p:cNvPr>
          <p:cNvSpPr>
            <a:spLocks noGrp="1"/>
          </p:cNvSpPr>
          <p:nvPr>
            <p:ph type="sldNum" sz="quarter" idx="4"/>
          </p:nvPr>
        </p:nvSpPr>
        <p:spPr/>
        <p:txBody>
          <a:bodyPr/>
          <a:lstStyle/>
          <a:p>
            <a:fld id="{2066355A-084C-D24E-9AD2-7E4FC41EA627}" type="slidenum">
              <a:rPr lang="en-US" smtClean="0"/>
              <a:pPr/>
              <a:t>3</a:t>
            </a:fld>
            <a:endParaRPr lang="en-US" dirty="0"/>
          </a:p>
        </p:txBody>
      </p:sp>
      <p:sp>
        <p:nvSpPr>
          <p:cNvPr id="6" name="Content Placeholder 5">
            <a:extLst>
              <a:ext uri="{FF2B5EF4-FFF2-40B4-BE49-F238E27FC236}">
                <a16:creationId xmlns:a16="http://schemas.microsoft.com/office/drawing/2014/main" id="{A861140C-FFF4-4ED3-9725-9F642BB4FEFB}"/>
              </a:ext>
            </a:extLst>
          </p:cNvPr>
          <p:cNvSpPr>
            <a:spLocks noGrp="1"/>
          </p:cNvSpPr>
          <p:nvPr>
            <p:ph idx="1"/>
          </p:nvPr>
        </p:nvSpPr>
        <p:spPr/>
        <p:txBody>
          <a:bodyPr/>
          <a:lstStyle/>
          <a:p>
            <a:r>
              <a:rPr lang="en-US" dirty="0"/>
              <a:t>User info includes group memberships.</a:t>
            </a:r>
          </a:p>
          <a:p>
            <a:r>
              <a:rPr lang="en-US" dirty="0"/>
              <a:t>Individuals should have their own unique accounts.</a:t>
            </a:r>
          </a:p>
          <a:p>
            <a:r>
              <a:rPr lang="en-US" dirty="0"/>
              <a:t>Admins use accounts to control access.</a:t>
            </a:r>
          </a:p>
          <a:p>
            <a:r>
              <a:rPr lang="en-US" dirty="0"/>
              <a:t>System references accounts by UID.</a:t>
            </a:r>
          </a:p>
          <a:p>
            <a:r>
              <a:rPr lang="en-US" dirty="0"/>
              <a:t>Accounts have several attributes.</a:t>
            </a:r>
          </a:p>
        </p:txBody>
      </p:sp>
    </p:spTree>
    <p:extLst>
      <p:ext uri="{BB962C8B-B14F-4D97-AF65-F5344CB8AC3E}">
        <p14:creationId xmlns:p14="http://schemas.microsoft.com/office/powerpoint/2010/main" val="1793049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94AA6B-45EA-4F3C-B062-EDFC60EA8538}"/>
              </a:ext>
            </a:extLst>
          </p:cNvPr>
          <p:cNvSpPr>
            <a:spLocks noGrp="1"/>
          </p:cNvSpPr>
          <p:nvPr>
            <p:ph type="title"/>
          </p:nvPr>
        </p:nvSpPr>
        <p:spPr/>
        <p:txBody>
          <a:bodyPr/>
          <a:lstStyle/>
          <a:p>
            <a:r>
              <a:rPr lang="en-US" dirty="0"/>
              <a:t>The </a:t>
            </a:r>
            <a:r>
              <a:rPr lang="en-US" dirty="0">
                <a:latin typeface="Cutive Mono" panose="020B0604020202020204" charset="0"/>
              </a:rPr>
              <a:t>chage</a:t>
            </a:r>
            <a:r>
              <a:rPr lang="en-US" dirty="0"/>
              <a:t> Command</a:t>
            </a:r>
          </a:p>
        </p:txBody>
      </p:sp>
      <p:sp>
        <p:nvSpPr>
          <p:cNvPr id="4" name="Slide Number Placeholder 3">
            <a:extLst>
              <a:ext uri="{FF2B5EF4-FFF2-40B4-BE49-F238E27FC236}">
                <a16:creationId xmlns:a16="http://schemas.microsoft.com/office/drawing/2014/main" id="{1CE2385B-0C25-42EF-9665-2EB3A8F32B2A}"/>
              </a:ext>
            </a:extLst>
          </p:cNvPr>
          <p:cNvSpPr>
            <a:spLocks noGrp="1"/>
          </p:cNvSpPr>
          <p:nvPr>
            <p:ph type="sldNum" sz="quarter" idx="4"/>
          </p:nvPr>
        </p:nvSpPr>
        <p:spPr/>
        <p:txBody>
          <a:bodyPr/>
          <a:lstStyle/>
          <a:p>
            <a:fld id="{2066355A-084C-D24E-9AD2-7E4FC41EA627}" type="slidenum">
              <a:rPr lang="en-US" smtClean="0"/>
              <a:pPr/>
              <a:t>30</a:t>
            </a:fld>
            <a:endParaRPr lang="en-US" dirty="0"/>
          </a:p>
        </p:txBody>
      </p:sp>
      <p:sp>
        <p:nvSpPr>
          <p:cNvPr id="6" name="Content Placeholder 5">
            <a:extLst>
              <a:ext uri="{FF2B5EF4-FFF2-40B4-BE49-F238E27FC236}">
                <a16:creationId xmlns:a16="http://schemas.microsoft.com/office/drawing/2014/main" id="{B5C0998D-9BCC-445D-9F87-2B68079AB5CE}"/>
              </a:ext>
            </a:extLst>
          </p:cNvPr>
          <p:cNvSpPr>
            <a:spLocks noGrp="1"/>
          </p:cNvSpPr>
          <p:nvPr>
            <p:ph idx="1"/>
          </p:nvPr>
        </p:nvSpPr>
        <p:spPr/>
        <p:txBody>
          <a:bodyPr/>
          <a:lstStyle/>
          <a:p>
            <a:r>
              <a:rPr lang="en-US" dirty="0"/>
              <a:t>"Change age"</a:t>
            </a:r>
          </a:p>
          <a:p>
            <a:r>
              <a:rPr lang="en-US" dirty="0"/>
              <a:t>Controls password expiration, warnings, inactive days, etc.</a:t>
            </a:r>
          </a:p>
        </p:txBody>
      </p:sp>
      <p:graphicFrame>
        <p:nvGraphicFramePr>
          <p:cNvPr id="7" name="Group 23">
            <a:extLst>
              <a:ext uri="{FF2B5EF4-FFF2-40B4-BE49-F238E27FC236}">
                <a16:creationId xmlns:a16="http://schemas.microsoft.com/office/drawing/2014/main" id="{26B29C96-12E0-471C-8456-59302755CD89}"/>
              </a:ext>
            </a:extLst>
          </p:cNvPr>
          <p:cNvGraphicFramePr>
            <a:graphicFrameLocks noGrp="1"/>
          </p:cNvGraphicFramePr>
          <p:nvPr>
            <p:extLst>
              <p:ext uri="{D42A27DB-BD31-4B8C-83A1-F6EECF244321}">
                <p14:modId xmlns:p14="http://schemas.microsoft.com/office/powerpoint/2010/main" val="2844488633"/>
              </p:ext>
            </p:extLst>
          </p:nvPr>
        </p:nvGraphicFramePr>
        <p:xfrm>
          <a:off x="950209" y="2056686"/>
          <a:ext cx="7239001" cy="2377440"/>
        </p:xfrm>
        <a:graphic>
          <a:graphicData uri="http://schemas.openxmlformats.org/drawingml/2006/table">
            <a:tbl>
              <a:tblPr/>
              <a:tblGrid>
                <a:gridCol w="1253213">
                  <a:extLst>
                    <a:ext uri="{9D8B030D-6E8A-4147-A177-3AD203B41FA5}">
                      <a16:colId xmlns:a16="http://schemas.microsoft.com/office/drawing/2014/main" val="20000"/>
                    </a:ext>
                  </a:extLst>
                </a:gridCol>
                <a:gridCol w="3188507">
                  <a:extLst>
                    <a:ext uri="{9D8B030D-6E8A-4147-A177-3AD203B41FA5}">
                      <a16:colId xmlns:a16="http://schemas.microsoft.com/office/drawing/2014/main" val="20001"/>
                    </a:ext>
                  </a:extLst>
                </a:gridCol>
                <a:gridCol w="2797281">
                  <a:extLst>
                    <a:ext uri="{9D8B030D-6E8A-4147-A177-3AD203B41FA5}">
                      <a16:colId xmlns:a16="http://schemas.microsoft.com/office/drawing/2014/main" val="3899545938"/>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Example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Sets account expiration at date/time.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chage -E 2022/12/31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Lists password aging 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chage -l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Sets max days password is valid for.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chage -M 90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-m</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Sets minimum days until password can be changed.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chage -m 1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04112688"/>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-W</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Sets number of days before expiration user will be warned.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chage -W 5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110478606"/>
                  </a:ext>
                </a:extLst>
              </a:tr>
            </a:tbl>
          </a:graphicData>
        </a:graphic>
      </p:graphicFrame>
    </p:spTree>
    <p:extLst>
      <p:ext uri="{BB962C8B-B14F-4D97-AF65-F5344CB8AC3E}">
        <p14:creationId xmlns:p14="http://schemas.microsoft.com/office/powerpoint/2010/main" val="3512290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B603-2AE2-41CB-ADBC-08D791A80DD9}"/>
              </a:ext>
            </a:extLst>
          </p:cNvPr>
          <p:cNvSpPr>
            <a:spLocks noGrp="1"/>
          </p:cNvSpPr>
          <p:nvPr>
            <p:ph type="title"/>
          </p:nvPr>
        </p:nvSpPr>
        <p:spPr/>
        <p:txBody>
          <a:bodyPr/>
          <a:lstStyle/>
          <a:p>
            <a:r>
              <a:rPr lang="en-US" dirty="0"/>
              <a:t>The </a:t>
            </a:r>
            <a:r>
              <a:rPr lang="en-US" dirty="0">
                <a:latin typeface="Cutive Mono" panose="020B0604020202020204" charset="0"/>
              </a:rPr>
              <a:t>usermod</a:t>
            </a:r>
            <a:r>
              <a:rPr lang="en-US" dirty="0"/>
              <a:t> Command</a:t>
            </a:r>
          </a:p>
        </p:txBody>
      </p:sp>
      <p:sp>
        <p:nvSpPr>
          <p:cNvPr id="3" name="Slide Number Placeholder 2">
            <a:extLst>
              <a:ext uri="{FF2B5EF4-FFF2-40B4-BE49-F238E27FC236}">
                <a16:creationId xmlns:a16="http://schemas.microsoft.com/office/drawing/2014/main" id="{29FEC1DD-F471-459C-827D-AD45F783D5D6}"/>
              </a:ext>
            </a:extLst>
          </p:cNvPr>
          <p:cNvSpPr>
            <a:spLocks noGrp="1"/>
          </p:cNvSpPr>
          <p:nvPr>
            <p:ph type="sldNum" sz="quarter" idx="4"/>
          </p:nvPr>
        </p:nvSpPr>
        <p:spPr/>
        <p:txBody>
          <a:bodyPr/>
          <a:lstStyle/>
          <a:p>
            <a:fld id="{2066355A-084C-D24E-9AD2-7E4FC41EA627}" type="slidenum">
              <a:rPr lang="en-US" smtClean="0"/>
              <a:pPr/>
              <a:t>31</a:t>
            </a:fld>
            <a:endParaRPr lang="en-US" dirty="0"/>
          </a:p>
        </p:txBody>
      </p:sp>
      <p:sp>
        <p:nvSpPr>
          <p:cNvPr id="4" name="Content Placeholder 3">
            <a:extLst>
              <a:ext uri="{FF2B5EF4-FFF2-40B4-BE49-F238E27FC236}">
                <a16:creationId xmlns:a16="http://schemas.microsoft.com/office/drawing/2014/main" id="{329DE23D-98E0-4426-B881-7C937919BE25}"/>
              </a:ext>
            </a:extLst>
          </p:cNvPr>
          <p:cNvSpPr>
            <a:spLocks noGrp="1"/>
          </p:cNvSpPr>
          <p:nvPr>
            <p:ph idx="1"/>
          </p:nvPr>
        </p:nvSpPr>
        <p:spPr/>
        <p:txBody>
          <a:bodyPr/>
          <a:lstStyle/>
          <a:p>
            <a:r>
              <a:rPr lang="en-US" dirty="0"/>
              <a:t>Modifies settings for regular users.</a:t>
            </a:r>
          </a:p>
          <a:p>
            <a:r>
              <a:rPr lang="en-US" dirty="0"/>
              <a:t>Edits </a:t>
            </a:r>
            <a:r>
              <a:rPr lang="en-US" dirty="0">
                <a:latin typeface="Cutive Mono" panose="020B0604020202020204" charset="0"/>
              </a:rPr>
              <a:t>/etc/passwd</a:t>
            </a:r>
            <a:r>
              <a:rPr lang="en-US" dirty="0"/>
              <a:t> file.</a:t>
            </a:r>
          </a:p>
        </p:txBody>
      </p:sp>
      <p:graphicFrame>
        <p:nvGraphicFramePr>
          <p:cNvPr id="5" name="Group 23">
            <a:extLst>
              <a:ext uri="{FF2B5EF4-FFF2-40B4-BE49-F238E27FC236}">
                <a16:creationId xmlns:a16="http://schemas.microsoft.com/office/drawing/2014/main" id="{CD908B72-FD4C-4B5D-957F-A56BF4B0B79F}"/>
              </a:ext>
            </a:extLst>
          </p:cNvPr>
          <p:cNvGraphicFramePr>
            <a:graphicFrameLocks noGrp="1"/>
          </p:cNvGraphicFramePr>
          <p:nvPr>
            <p:extLst>
              <p:ext uri="{D42A27DB-BD31-4B8C-83A1-F6EECF244321}">
                <p14:modId xmlns:p14="http://schemas.microsoft.com/office/powerpoint/2010/main" val="2993497176"/>
              </p:ext>
            </p:extLst>
          </p:nvPr>
        </p:nvGraphicFramePr>
        <p:xfrm>
          <a:off x="950209" y="2242913"/>
          <a:ext cx="7239001" cy="1920240"/>
        </p:xfrm>
        <a:graphic>
          <a:graphicData uri="http://schemas.openxmlformats.org/drawingml/2006/table">
            <a:tbl>
              <a:tblPr/>
              <a:tblGrid>
                <a:gridCol w="1253213">
                  <a:extLst>
                    <a:ext uri="{9D8B030D-6E8A-4147-A177-3AD203B41FA5}">
                      <a16:colId xmlns:a16="http://schemas.microsoft.com/office/drawing/2014/main" val="20000"/>
                    </a:ext>
                  </a:extLst>
                </a:gridCol>
                <a:gridCol w="2922031">
                  <a:extLst>
                    <a:ext uri="{9D8B030D-6E8A-4147-A177-3AD203B41FA5}">
                      <a16:colId xmlns:a16="http://schemas.microsoft.com/office/drawing/2014/main" val="20001"/>
                    </a:ext>
                  </a:extLst>
                </a:gridCol>
                <a:gridCol w="3063757">
                  <a:extLst>
                    <a:ext uri="{9D8B030D-6E8A-4147-A177-3AD203B41FA5}">
                      <a16:colId xmlns:a16="http://schemas.microsoft.com/office/drawing/2014/main" val="3899545938"/>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Example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Sets comment field.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usermod -c "User One"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Sets account expiration date.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usermod –e 2020/12/31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-aG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Adds user to group, keeping them in existing groups.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usermod –aG sales-group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Changes user's login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usermod –l user99 user1</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404112688"/>
                  </a:ext>
                </a:extLst>
              </a:tr>
            </a:tbl>
          </a:graphicData>
        </a:graphic>
      </p:graphicFrame>
    </p:spTree>
    <p:extLst>
      <p:ext uri="{BB962C8B-B14F-4D97-AF65-F5344CB8AC3E}">
        <p14:creationId xmlns:p14="http://schemas.microsoft.com/office/powerpoint/2010/main" val="810244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2C5C9-A87C-417B-95EF-61BDAC2A7820}"/>
              </a:ext>
            </a:extLst>
          </p:cNvPr>
          <p:cNvSpPr>
            <a:spLocks noGrp="1"/>
          </p:cNvSpPr>
          <p:nvPr>
            <p:ph type="title"/>
          </p:nvPr>
        </p:nvSpPr>
        <p:spPr/>
        <p:txBody>
          <a:bodyPr/>
          <a:lstStyle/>
          <a:p>
            <a:r>
              <a:rPr lang="en-US" dirty="0"/>
              <a:t>Lock User Login</a:t>
            </a:r>
          </a:p>
        </p:txBody>
      </p:sp>
      <p:sp>
        <p:nvSpPr>
          <p:cNvPr id="3" name="Slide Number Placeholder 2">
            <a:extLst>
              <a:ext uri="{FF2B5EF4-FFF2-40B4-BE49-F238E27FC236}">
                <a16:creationId xmlns:a16="http://schemas.microsoft.com/office/drawing/2014/main" id="{B47E2D15-D902-414A-9EA9-D67AA2A30ED1}"/>
              </a:ext>
            </a:extLst>
          </p:cNvPr>
          <p:cNvSpPr>
            <a:spLocks noGrp="1"/>
          </p:cNvSpPr>
          <p:nvPr>
            <p:ph type="sldNum" sz="quarter" idx="4"/>
          </p:nvPr>
        </p:nvSpPr>
        <p:spPr/>
        <p:txBody>
          <a:bodyPr/>
          <a:lstStyle/>
          <a:p>
            <a:fld id="{2066355A-084C-D24E-9AD2-7E4FC41EA627}" type="slidenum">
              <a:rPr lang="en-US" smtClean="0"/>
              <a:pPr/>
              <a:t>32</a:t>
            </a:fld>
            <a:endParaRPr lang="en-US" dirty="0"/>
          </a:p>
        </p:txBody>
      </p:sp>
      <p:sp>
        <p:nvSpPr>
          <p:cNvPr id="4" name="Content Placeholder 3">
            <a:extLst>
              <a:ext uri="{FF2B5EF4-FFF2-40B4-BE49-F238E27FC236}">
                <a16:creationId xmlns:a16="http://schemas.microsoft.com/office/drawing/2014/main" id="{3A5BE026-A36C-400B-950A-3A8BD09C1CCB}"/>
              </a:ext>
            </a:extLst>
          </p:cNvPr>
          <p:cNvSpPr>
            <a:spLocks noGrp="1"/>
          </p:cNvSpPr>
          <p:nvPr>
            <p:ph idx="1"/>
          </p:nvPr>
        </p:nvSpPr>
        <p:spPr/>
        <p:txBody>
          <a:bodyPr/>
          <a:lstStyle/>
          <a:p>
            <a:r>
              <a:rPr lang="en-US" dirty="0"/>
              <a:t>Locking account renders it unusable.</a:t>
            </a:r>
          </a:p>
          <a:p>
            <a:pPr lvl="1"/>
            <a:r>
              <a:rPr lang="en-US" dirty="0"/>
              <a:t>Still exists.</a:t>
            </a:r>
          </a:p>
          <a:p>
            <a:pPr lvl="1"/>
            <a:r>
              <a:rPr lang="en-US" dirty="0"/>
              <a:t>Can be unlocked when needed.</a:t>
            </a:r>
          </a:p>
          <a:p>
            <a:r>
              <a:rPr lang="en-US" dirty="0"/>
              <a:t>Lock:</a:t>
            </a:r>
          </a:p>
          <a:p>
            <a:pPr lvl="1"/>
            <a:r>
              <a:rPr lang="en-US" dirty="0">
                <a:latin typeface="Cutive Mono" panose="020B0604020202020204" charset="0"/>
              </a:rPr>
              <a:t>passwd -l {user name}</a:t>
            </a:r>
          </a:p>
          <a:p>
            <a:pPr lvl="1"/>
            <a:r>
              <a:rPr lang="en-US" dirty="0">
                <a:latin typeface="Cutive Mono" panose="020B0604020202020204" charset="0"/>
              </a:rPr>
              <a:t>usermod -L {user name}</a:t>
            </a:r>
          </a:p>
          <a:p>
            <a:r>
              <a:rPr lang="en-US" dirty="0"/>
              <a:t>Unlock:</a:t>
            </a:r>
          </a:p>
          <a:p>
            <a:pPr lvl="1"/>
            <a:r>
              <a:rPr lang="en-US" dirty="0">
                <a:latin typeface="Cutive Mono" panose="020B0604020202020204" charset="0"/>
              </a:rPr>
              <a:t>passwd -u {user name}</a:t>
            </a:r>
          </a:p>
          <a:p>
            <a:pPr lvl="1"/>
            <a:r>
              <a:rPr lang="en-US" dirty="0">
                <a:latin typeface="Cutive Mono" panose="020B0604020202020204" charset="0"/>
              </a:rPr>
              <a:t>usermod -U {user name}</a:t>
            </a:r>
          </a:p>
        </p:txBody>
      </p:sp>
    </p:spTree>
    <p:extLst>
      <p:ext uri="{BB962C8B-B14F-4D97-AF65-F5344CB8AC3E}">
        <p14:creationId xmlns:p14="http://schemas.microsoft.com/office/powerpoint/2010/main" val="2307974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9A2EE7F-3377-4078-AA8D-FBF7BF932CF6}"/>
              </a:ext>
            </a:extLst>
          </p:cNvPr>
          <p:cNvSpPr>
            <a:spLocks noGrp="1"/>
          </p:cNvSpPr>
          <p:nvPr>
            <p:ph idx="1"/>
          </p:nvPr>
        </p:nvSpPr>
        <p:spPr/>
        <p:txBody>
          <a:bodyPr/>
          <a:lstStyle/>
          <a:p>
            <a:r>
              <a:rPr lang="en-US" dirty="0"/>
              <a:t>You want to ensure accounts you created exist.</a:t>
            </a:r>
          </a:p>
          <a:p>
            <a:r>
              <a:rPr lang="en-US" dirty="0"/>
              <a:t>You'll set password requirements.</a:t>
            </a:r>
          </a:p>
          <a:p>
            <a:r>
              <a:rPr lang="en-US" dirty="0"/>
              <a:t>You'll investigate expiration/locking functionality.</a:t>
            </a:r>
          </a:p>
        </p:txBody>
      </p:sp>
      <p:sp>
        <p:nvSpPr>
          <p:cNvPr id="5" name="Title 4">
            <a:extLst>
              <a:ext uri="{FF2B5EF4-FFF2-40B4-BE49-F238E27FC236}">
                <a16:creationId xmlns:a16="http://schemas.microsoft.com/office/drawing/2014/main" id="{42D6EBAB-B8D7-49AA-B9FB-E915C140602C}"/>
              </a:ext>
            </a:extLst>
          </p:cNvPr>
          <p:cNvSpPr>
            <a:spLocks noGrp="1"/>
          </p:cNvSpPr>
          <p:nvPr>
            <p:ph type="title"/>
          </p:nvPr>
        </p:nvSpPr>
        <p:spPr/>
        <p:txBody>
          <a:bodyPr/>
          <a:lstStyle/>
          <a:p>
            <a:r>
              <a:rPr lang="en-US" dirty="0"/>
              <a:t>Activity: Modifying User Accounts</a:t>
            </a:r>
          </a:p>
        </p:txBody>
      </p:sp>
      <p:sp>
        <p:nvSpPr>
          <p:cNvPr id="3" name="Slide Number Placeholder 2">
            <a:extLst>
              <a:ext uri="{FF2B5EF4-FFF2-40B4-BE49-F238E27FC236}">
                <a16:creationId xmlns:a16="http://schemas.microsoft.com/office/drawing/2014/main" id="{43115284-9366-4978-8260-93FAF3267B5E}"/>
              </a:ext>
            </a:extLst>
          </p:cNvPr>
          <p:cNvSpPr>
            <a:spLocks noGrp="1"/>
          </p:cNvSpPr>
          <p:nvPr>
            <p:ph type="sldNum" sz="quarter" idx="4"/>
          </p:nvPr>
        </p:nvSpPr>
        <p:spPr/>
        <p:txBody>
          <a:bodyPr/>
          <a:lstStyle/>
          <a:p>
            <a:fld id="{2066355A-084C-D24E-9AD2-7E4FC41EA627}" type="slidenum">
              <a:rPr lang="en-US" smtClean="0"/>
              <a:pPr/>
              <a:t>33</a:t>
            </a:fld>
            <a:endParaRPr lang="en-US" dirty="0"/>
          </a:p>
        </p:txBody>
      </p:sp>
    </p:spTree>
    <p:extLst>
      <p:ext uri="{BB962C8B-B14F-4D97-AF65-F5344CB8AC3E}">
        <p14:creationId xmlns:p14="http://schemas.microsoft.com/office/powerpoint/2010/main" val="1309416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BD000F-BD02-4CB2-AB64-7EEFDB081B32}"/>
              </a:ext>
            </a:extLst>
          </p:cNvPr>
          <p:cNvSpPr>
            <a:spLocks noGrp="1"/>
          </p:cNvSpPr>
          <p:nvPr>
            <p:ph type="title"/>
          </p:nvPr>
        </p:nvSpPr>
        <p:spPr/>
        <p:txBody>
          <a:bodyPr/>
          <a:lstStyle/>
          <a:p>
            <a:r>
              <a:rPr lang="en-US" dirty="0"/>
              <a:t>The </a:t>
            </a:r>
            <a:r>
              <a:rPr lang="en-US" dirty="0">
                <a:latin typeface="Cutive Mono" panose="020B0604020202020204" charset="0"/>
              </a:rPr>
              <a:t>userdel</a:t>
            </a:r>
            <a:r>
              <a:rPr lang="en-US" dirty="0"/>
              <a:t> Command</a:t>
            </a:r>
          </a:p>
        </p:txBody>
      </p:sp>
      <p:sp>
        <p:nvSpPr>
          <p:cNvPr id="4" name="Slide Number Placeholder 3">
            <a:extLst>
              <a:ext uri="{FF2B5EF4-FFF2-40B4-BE49-F238E27FC236}">
                <a16:creationId xmlns:a16="http://schemas.microsoft.com/office/drawing/2014/main" id="{FE65C4A3-13C8-40DF-A54E-A1D2874506C5}"/>
              </a:ext>
            </a:extLst>
          </p:cNvPr>
          <p:cNvSpPr>
            <a:spLocks noGrp="1"/>
          </p:cNvSpPr>
          <p:nvPr>
            <p:ph type="sldNum" sz="quarter" idx="4"/>
          </p:nvPr>
        </p:nvSpPr>
        <p:spPr/>
        <p:txBody>
          <a:bodyPr/>
          <a:lstStyle/>
          <a:p>
            <a:fld id="{2066355A-084C-D24E-9AD2-7E4FC41EA627}" type="slidenum">
              <a:rPr lang="en-US" smtClean="0"/>
              <a:pPr/>
              <a:t>34</a:t>
            </a:fld>
            <a:endParaRPr lang="en-US" dirty="0"/>
          </a:p>
        </p:txBody>
      </p:sp>
      <p:sp>
        <p:nvSpPr>
          <p:cNvPr id="6" name="Content Placeholder 5">
            <a:extLst>
              <a:ext uri="{FF2B5EF4-FFF2-40B4-BE49-F238E27FC236}">
                <a16:creationId xmlns:a16="http://schemas.microsoft.com/office/drawing/2014/main" id="{D8D6B248-C2E0-4AFB-8ADD-3F127AA60E58}"/>
              </a:ext>
            </a:extLst>
          </p:cNvPr>
          <p:cNvSpPr>
            <a:spLocks noGrp="1"/>
          </p:cNvSpPr>
          <p:nvPr>
            <p:ph idx="1"/>
          </p:nvPr>
        </p:nvSpPr>
        <p:spPr/>
        <p:txBody>
          <a:bodyPr/>
          <a:lstStyle/>
          <a:p>
            <a:r>
              <a:rPr lang="en-US" dirty="0"/>
              <a:t>Deletes user accounts.</a:t>
            </a:r>
          </a:p>
          <a:p>
            <a:r>
              <a:rPr lang="en-US" dirty="0"/>
              <a:t>Doesn't delete home directory unless you use </a:t>
            </a:r>
            <a:r>
              <a:rPr lang="en-US" dirty="0">
                <a:latin typeface="Cutive Mono" panose="020B0604020202020204" charset="0"/>
              </a:rPr>
              <a:t>-r</a:t>
            </a:r>
            <a:r>
              <a:rPr lang="en-US" dirty="0"/>
              <a:t> option.</a:t>
            </a:r>
          </a:p>
          <a:p>
            <a:r>
              <a:rPr lang="en-US" dirty="0"/>
              <a:t>Removes references to account.</a:t>
            </a:r>
          </a:p>
          <a:p>
            <a:r>
              <a:rPr lang="en-US" dirty="0"/>
              <a:t>Use caution before deleting accounts.</a:t>
            </a:r>
          </a:p>
        </p:txBody>
      </p:sp>
    </p:spTree>
    <p:extLst>
      <p:ext uri="{BB962C8B-B14F-4D97-AF65-F5344CB8AC3E}">
        <p14:creationId xmlns:p14="http://schemas.microsoft.com/office/powerpoint/2010/main" val="1307612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656DD2-3B53-49F6-92C1-32980F280F15}"/>
              </a:ext>
            </a:extLst>
          </p:cNvPr>
          <p:cNvSpPr>
            <a:spLocks noGrp="1"/>
          </p:cNvSpPr>
          <p:nvPr>
            <p:ph type="body" sz="quarter" idx="13"/>
          </p:nvPr>
        </p:nvSpPr>
        <p:spPr/>
        <p:txBody>
          <a:bodyPr/>
          <a:lstStyle/>
          <a:p>
            <a:r>
              <a:rPr lang="en-US" dirty="0"/>
              <a:t>Discussing Creating, Modifying, and Deleting Users</a:t>
            </a:r>
          </a:p>
        </p:txBody>
      </p:sp>
      <p:sp>
        <p:nvSpPr>
          <p:cNvPr id="3" name="Slide Number Placeholder 2">
            <a:extLst>
              <a:ext uri="{FF2B5EF4-FFF2-40B4-BE49-F238E27FC236}">
                <a16:creationId xmlns:a16="http://schemas.microsoft.com/office/drawing/2014/main" id="{F7C43E79-F8B8-437A-966D-CE3B9881379A}"/>
              </a:ext>
            </a:extLst>
          </p:cNvPr>
          <p:cNvSpPr>
            <a:spLocks noGrp="1"/>
          </p:cNvSpPr>
          <p:nvPr>
            <p:ph type="sldNum" sz="quarter" idx="4"/>
          </p:nvPr>
        </p:nvSpPr>
        <p:spPr/>
        <p:txBody>
          <a:bodyPr/>
          <a:lstStyle/>
          <a:p>
            <a:fld id="{2066355A-084C-D24E-9AD2-7E4FC41EA627}" type="slidenum">
              <a:rPr lang="en-US" smtClean="0"/>
              <a:pPr/>
              <a:t>35</a:t>
            </a:fld>
            <a:endParaRPr lang="en-US" dirty="0"/>
          </a:p>
        </p:txBody>
      </p:sp>
    </p:spTree>
    <p:extLst>
      <p:ext uri="{BB962C8B-B14F-4D97-AF65-F5344CB8AC3E}">
        <p14:creationId xmlns:p14="http://schemas.microsoft.com/office/powerpoint/2010/main" val="1615540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670267-49D0-E140-AFDC-908D5183358E}"/>
              </a:ext>
            </a:extLst>
          </p:cNvPr>
          <p:cNvSpPr>
            <a:spLocks noGrp="1"/>
          </p:cNvSpPr>
          <p:nvPr>
            <p:ph idx="1"/>
          </p:nvPr>
        </p:nvSpPr>
        <p:spPr/>
        <p:txBody>
          <a:bodyPr/>
          <a:lstStyle/>
          <a:p>
            <a:r>
              <a:rPr lang="en-US" b="1" dirty="0"/>
              <a:t>In which file are user accounts stored?</a:t>
            </a:r>
          </a:p>
          <a:p>
            <a:endParaRPr lang="en-US" b="1" dirty="0"/>
          </a:p>
          <a:p>
            <a:r>
              <a:rPr lang="en-US" b="1" dirty="0"/>
              <a:t>ANSWER:</a:t>
            </a:r>
          </a:p>
          <a:p>
            <a:pPr lvl="1"/>
            <a:r>
              <a:rPr lang="en-US" dirty="0"/>
              <a:t>/</a:t>
            </a:r>
            <a:r>
              <a:rPr lang="en-US" dirty="0" err="1"/>
              <a:t>etc</a:t>
            </a:r>
            <a:r>
              <a:rPr lang="en-US" dirty="0"/>
              <a:t>/</a:t>
            </a:r>
            <a:r>
              <a:rPr lang="en-US" dirty="0" err="1"/>
              <a:t>passwd</a:t>
            </a:r>
            <a:endParaRPr lang="en-US" dirty="0"/>
          </a:p>
          <a:p>
            <a:endParaRPr lang="en-US" dirty="0"/>
          </a:p>
        </p:txBody>
      </p:sp>
      <p:sp>
        <p:nvSpPr>
          <p:cNvPr id="3" name="Title 2">
            <a:extLst>
              <a:ext uri="{FF2B5EF4-FFF2-40B4-BE49-F238E27FC236}">
                <a16:creationId xmlns:a16="http://schemas.microsoft.com/office/drawing/2014/main" id="{2C3B1565-5F02-284C-965B-6AA8D41E6F88}"/>
              </a:ext>
            </a:extLst>
          </p:cNvPr>
          <p:cNvSpPr>
            <a:spLocks noGrp="1"/>
          </p:cNvSpPr>
          <p:nvPr>
            <p:ph type="title"/>
          </p:nvPr>
        </p:nvSpPr>
        <p:spPr>
          <a:xfrm>
            <a:off x="341924" y="148785"/>
            <a:ext cx="8380835" cy="633458"/>
          </a:xfrm>
        </p:spPr>
        <p:txBody>
          <a:bodyPr/>
          <a:lstStyle/>
          <a:p>
            <a:r>
              <a:rPr lang="en-US" dirty="0"/>
              <a:t>Activity 2-5: Discussing Creating, Modifying, and Deleting Users</a:t>
            </a:r>
          </a:p>
        </p:txBody>
      </p:sp>
      <p:sp>
        <p:nvSpPr>
          <p:cNvPr id="4" name="Slide Number Placeholder 3">
            <a:extLst>
              <a:ext uri="{FF2B5EF4-FFF2-40B4-BE49-F238E27FC236}">
                <a16:creationId xmlns:a16="http://schemas.microsoft.com/office/drawing/2014/main" id="{C06C4E38-7CDA-D243-AF53-BCBF7304B352}"/>
              </a:ext>
            </a:extLst>
          </p:cNvPr>
          <p:cNvSpPr>
            <a:spLocks noGrp="1"/>
          </p:cNvSpPr>
          <p:nvPr>
            <p:ph type="sldNum" sz="quarter" idx="4"/>
          </p:nvPr>
        </p:nvSpPr>
        <p:spPr/>
        <p:txBody>
          <a:bodyPr/>
          <a:lstStyle/>
          <a:p>
            <a:fld id="{2066355A-084C-D24E-9AD2-7E4FC41EA627}" type="slidenum">
              <a:rPr lang="en-US" smtClean="0"/>
              <a:pPr/>
              <a:t>36</a:t>
            </a:fld>
            <a:endParaRPr lang="en-US" dirty="0"/>
          </a:p>
        </p:txBody>
      </p:sp>
    </p:spTree>
    <p:extLst>
      <p:ext uri="{BB962C8B-B14F-4D97-AF65-F5344CB8AC3E}">
        <p14:creationId xmlns:p14="http://schemas.microsoft.com/office/powerpoint/2010/main" val="83266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670267-49D0-E140-AFDC-908D5183358E}"/>
              </a:ext>
            </a:extLst>
          </p:cNvPr>
          <p:cNvSpPr>
            <a:spLocks noGrp="1"/>
          </p:cNvSpPr>
          <p:nvPr>
            <p:ph idx="1"/>
          </p:nvPr>
        </p:nvSpPr>
        <p:spPr/>
        <p:txBody>
          <a:bodyPr/>
          <a:lstStyle/>
          <a:p>
            <a:r>
              <a:rPr lang="en-US" b="1" dirty="0"/>
              <a:t>What are the three commands used to properly edit the /</a:t>
            </a:r>
            <a:r>
              <a:rPr lang="en-US" b="1" dirty="0" err="1"/>
              <a:t>etc</a:t>
            </a:r>
            <a:r>
              <a:rPr lang="en-US" b="1" dirty="0"/>
              <a:t>/</a:t>
            </a:r>
            <a:r>
              <a:rPr lang="en-US" b="1" dirty="0" err="1"/>
              <a:t>passwd</a:t>
            </a:r>
            <a:r>
              <a:rPr lang="en-US" b="1" dirty="0"/>
              <a:t> file?</a:t>
            </a:r>
          </a:p>
          <a:p>
            <a:endParaRPr lang="en-US" b="1" dirty="0"/>
          </a:p>
          <a:p>
            <a:r>
              <a:rPr lang="en-US" b="1" dirty="0"/>
              <a:t>ANSWER:</a:t>
            </a:r>
          </a:p>
          <a:p>
            <a:pPr lvl="1"/>
            <a:r>
              <a:rPr lang="en-US" dirty="0" err="1"/>
              <a:t>useradd</a:t>
            </a:r>
            <a:r>
              <a:rPr lang="en-US" dirty="0"/>
              <a:t>, </a:t>
            </a:r>
            <a:r>
              <a:rPr lang="en-US" dirty="0" err="1"/>
              <a:t>usermod</a:t>
            </a:r>
            <a:r>
              <a:rPr lang="en-US" dirty="0"/>
              <a:t>, and </a:t>
            </a:r>
            <a:r>
              <a:rPr lang="en-US" dirty="0" err="1"/>
              <a:t>userdel</a:t>
            </a:r>
            <a:endParaRPr lang="en-US" dirty="0"/>
          </a:p>
          <a:p>
            <a:endParaRPr lang="en-US" dirty="0"/>
          </a:p>
        </p:txBody>
      </p:sp>
      <p:sp>
        <p:nvSpPr>
          <p:cNvPr id="3" name="Title 2">
            <a:extLst>
              <a:ext uri="{FF2B5EF4-FFF2-40B4-BE49-F238E27FC236}">
                <a16:creationId xmlns:a16="http://schemas.microsoft.com/office/drawing/2014/main" id="{2C3B1565-5F02-284C-965B-6AA8D41E6F88}"/>
              </a:ext>
            </a:extLst>
          </p:cNvPr>
          <p:cNvSpPr>
            <a:spLocks noGrp="1"/>
          </p:cNvSpPr>
          <p:nvPr>
            <p:ph type="title"/>
          </p:nvPr>
        </p:nvSpPr>
        <p:spPr>
          <a:xfrm>
            <a:off x="341924" y="148785"/>
            <a:ext cx="8380835" cy="633458"/>
          </a:xfrm>
        </p:spPr>
        <p:txBody>
          <a:bodyPr/>
          <a:lstStyle/>
          <a:p>
            <a:r>
              <a:rPr lang="en-US" dirty="0"/>
              <a:t>Activity 2-5: Discussing Creating, Modifying, and Deleting Users</a:t>
            </a:r>
          </a:p>
        </p:txBody>
      </p:sp>
      <p:sp>
        <p:nvSpPr>
          <p:cNvPr id="4" name="Slide Number Placeholder 3">
            <a:extLst>
              <a:ext uri="{FF2B5EF4-FFF2-40B4-BE49-F238E27FC236}">
                <a16:creationId xmlns:a16="http://schemas.microsoft.com/office/drawing/2014/main" id="{C06C4E38-7CDA-D243-AF53-BCBF7304B352}"/>
              </a:ext>
            </a:extLst>
          </p:cNvPr>
          <p:cNvSpPr>
            <a:spLocks noGrp="1"/>
          </p:cNvSpPr>
          <p:nvPr>
            <p:ph type="sldNum" sz="quarter" idx="4"/>
          </p:nvPr>
        </p:nvSpPr>
        <p:spPr/>
        <p:txBody>
          <a:bodyPr/>
          <a:lstStyle/>
          <a:p>
            <a:fld id="{2066355A-084C-D24E-9AD2-7E4FC41EA627}" type="slidenum">
              <a:rPr lang="en-US" smtClean="0"/>
              <a:pPr/>
              <a:t>37</a:t>
            </a:fld>
            <a:endParaRPr lang="en-US" dirty="0"/>
          </a:p>
        </p:txBody>
      </p:sp>
    </p:spTree>
    <p:extLst>
      <p:ext uri="{BB962C8B-B14F-4D97-AF65-F5344CB8AC3E}">
        <p14:creationId xmlns:p14="http://schemas.microsoft.com/office/powerpoint/2010/main" val="214945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670267-49D0-E140-AFDC-908D5183358E}"/>
              </a:ext>
            </a:extLst>
          </p:cNvPr>
          <p:cNvSpPr>
            <a:spLocks noGrp="1"/>
          </p:cNvSpPr>
          <p:nvPr>
            <p:ph idx="1"/>
          </p:nvPr>
        </p:nvSpPr>
        <p:spPr/>
        <p:txBody>
          <a:bodyPr/>
          <a:lstStyle/>
          <a:p>
            <a:r>
              <a:rPr lang="en-US" b="1" dirty="0"/>
              <a:t>In which file are hashed passwords stored?</a:t>
            </a:r>
          </a:p>
          <a:p>
            <a:endParaRPr lang="en-US" b="1" dirty="0"/>
          </a:p>
          <a:p>
            <a:r>
              <a:rPr lang="en-US" b="1" dirty="0"/>
              <a:t>ANSWER:</a:t>
            </a:r>
          </a:p>
          <a:p>
            <a:pPr lvl="1"/>
            <a:r>
              <a:rPr lang="en-US" dirty="0"/>
              <a:t>/</a:t>
            </a:r>
            <a:r>
              <a:rPr lang="en-US" dirty="0" err="1"/>
              <a:t>etc</a:t>
            </a:r>
            <a:r>
              <a:rPr lang="en-US" dirty="0"/>
              <a:t>/shadow</a:t>
            </a:r>
          </a:p>
          <a:p>
            <a:endParaRPr lang="en-US" dirty="0"/>
          </a:p>
        </p:txBody>
      </p:sp>
      <p:sp>
        <p:nvSpPr>
          <p:cNvPr id="3" name="Title 2">
            <a:extLst>
              <a:ext uri="{FF2B5EF4-FFF2-40B4-BE49-F238E27FC236}">
                <a16:creationId xmlns:a16="http://schemas.microsoft.com/office/drawing/2014/main" id="{2C3B1565-5F02-284C-965B-6AA8D41E6F88}"/>
              </a:ext>
            </a:extLst>
          </p:cNvPr>
          <p:cNvSpPr>
            <a:spLocks noGrp="1"/>
          </p:cNvSpPr>
          <p:nvPr>
            <p:ph type="title"/>
          </p:nvPr>
        </p:nvSpPr>
        <p:spPr>
          <a:xfrm>
            <a:off x="341924" y="148785"/>
            <a:ext cx="8380835" cy="633458"/>
          </a:xfrm>
        </p:spPr>
        <p:txBody>
          <a:bodyPr/>
          <a:lstStyle/>
          <a:p>
            <a:r>
              <a:rPr lang="en-US" dirty="0"/>
              <a:t>Activity 2-5: Discussing Creating, Modifying, and Deleting Users</a:t>
            </a:r>
          </a:p>
        </p:txBody>
      </p:sp>
      <p:sp>
        <p:nvSpPr>
          <p:cNvPr id="4" name="Slide Number Placeholder 3">
            <a:extLst>
              <a:ext uri="{FF2B5EF4-FFF2-40B4-BE49-F238E27FC236}">
                <a16:creationId xmlns:a16="http://schemas.microsoft.com/office/drawing/2014/main" id="{C06C4E38-7CDA-D243-AF53-BCBF7304B352}"/>
              </a:ext>
            </a:extLst>
          </p:cNvPr>
          <p:cNvSpPr>
            <a:spLocks noGrp="1"/>
          </p:cNvSpPr>
          <p:nvPr>
            <p:ph type="sldNum" sz="quarter" idx="4"/>
          </p:nvPr>
        </p:nvSpPr>
        <p:spPr/>
        <p:txBody>
          <a:bodyPr/>
          <a:lstStyle/>
          <a:p>
            <a:fld id="{2066355A-084C-D24E-9AD2-7E4FC41EA627}" type="slidenum">
              <a:rPr lang="en-US" smtClean="0"/>
              <a:pPr/>
              <a:t>38</a:t>
            </a:fld>
            <a:endParaRPr lang="en-US" dirty="0"/>
          </a:p>
        </p:txBody>
      </p:sp>
    </p:spTree>
    <p:extLst>
      <p:ext uri="{BB962C8B-B14F-4D97-AF65-F5344CB8AC3E}">
        <p14:creationId xmlns:p14="http://schemas.microsoft.com/office/powerpoint/2010/main" val="89936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670267-49D0-E140-AFDC-908D5183358E}"/>
              </a:ext>
            </a:extLst>
          </p:cNvPr>
          <p:cNvSpPr>
            <a:spLocks noGrp="1"/>
          </p:cNvSpPr>
          <p:nvPr>
            <p:ph idx="1"/>
          </p:nvPr>
        </p:nvSpPr>
        <p:spPr/>
        <p:txBody>
          <a:bodyPr/>
          <a:lstStyle/>
          <a:p>
            <a:r>
              <a:rPr lang="en-US" b="1" dirty="0"/>
              <a:t>Why are /</a:t>
            </a:r>
            <a:r>
              <a:rPr lang="en-US" b="1" dirty="0" err="1"/>
              <a:t>etc</a:t>
            </a:r>
            <a:r>
              <a:rPr lang="en-US" b="1" dirty="0"/>
              <a:t>/</a:t>
            </a:r>
            <a:r>
              <a:rPr lang="en-US" b="1" dirty="0" err="1"/>
              <a:t>passwd</a:t>
            </a:r>
            <a:r>
              <a:rPr lang="en-US" b="1" dirty="0"/>
              <a:t> and /</a:t>
            </a:r>
            <a:r>
              <a:rPr lang="en-US" b="1" dirty="0" err="1"/>
              <a:t>etc</a:t>
            </a:r>
            <a:r>
              <a:rPr lang="en-US" b="1" dirty="0"/>
              <a:t>/shadow different files?</a:t>
            </a:r>
          </a:p>
          <a:p>
            <a:endParaRPr lang="en-US" b="1" dirty="0"/>
          </a:p>
          <a:p>
            <a:r>
              <a:rPr lang="en-US" b="1" dirty="0"/>
              <a:t>ANSWER:</a:t>
            </a:r>
          </a:p>
          <a:p>
            <a:pPr lvl="1"/>
            <a:r>
              <a:rPr lang="en-US" dirty="0"/>
              <a:t>The /</a:t>
            </a:r>
            <a:r>
              <a:rPr lang="en-US" dirty="0" err="1"/>
              <a:t>etc</a:t>
            </a:r>
            <a:r>
              <a:rPr lang="en-US" dirty="0"/>
              <a:t>/</a:t>
            </a:r>
            <a:r>
              <a:rPr lang="en-US" dirty="0" err="1"/>
              <a:t>passwd</a:t>
            </a:r>
            <a:r>
              <a:rPr lang="en-US" dirty="0"/>
              <a:t> file stores user account details such as user names, default shell, home directory, and group names. The /</a:t>
            </a:r>
            <a:r>
              <a:rPr lang="en-US" dirty="0" err="1"/>
              <a:t>etc</a:t>
            </a:r>
            <a:r>
              <a:rPr lang="en-US" dirty="0"/>
              <a:t>/shadow file contains the hashed passwords that are only readable by the root user account, whereas /</a:t>
            </a:r>
            <a:r>
              <a:rPr lang="en-US" dirty="0" err="1"/>
              <a:t>etc</a:t>
            </a:r>
            <a:r>
              <a:rPr lang="en-US" dirty="0"/>
              <a:t>/</a:t>
            </a:r>
            <a:r>
              <a:rPr lang="en-US" dirty="0" err="1"/>
              <a:t>passwd</a:t>
            </a:r>
            <a:r>
              <a:rPr lang="en-US" dirty="0"/>
              <a:t> is readable by everyone. Having a separate file for each, with different permissions, strengthens security.</a:t>
            </a:r>
          </a:p>
          <a:p>
            <a:endParaRPr lang="en-US" dirty="0"/>
          </a:p>
        </p:txBody>
      </p:sp>
      <p:sp>
        <p:nvSpPr>
          <p:cNvPr id="3" name="Title 2">
            <a:extLst>
              <a:ext uri="{FF2B5EF4-FFF2-40B4-BE49-F238E27FC236}">
                <a16:creationId xmlns:a16="http://schemas.microsoft.com/office/drawing/2014/main" id="{2C3B1565-5F02-284C-965B-6AA8D41E6F88}"/>
              </a:ext>
            </a:extLst>
          </p:cNvPr>
          <p:cNvSpPr>
            <a:spLocks noGrp="1"/>
          </p:cNvSpPr>
          <p:nvPr>
            <p:ph type="title"/>
          </p:nvPr>
        </p:nvSpPr>
        <p:spPr>
          <a:xfrm>
            <a:off x="341924" y="148785"/>
            <a:ext cx="8380835" cy="633458"/>
          </a:xfrm>
        </p:spPr>
        <p:txBody>
          <a:bodyPr/>
          <a:lstStyle/>
          <a:p>
            <a:r>
              <a:rPr lang="en-US" dirty="0"/>
              <a:t>Activity 2-5: Discussing Creating, Modifying, and Deleting Users</a:t>
            </a:r>
          </a:p>
        </p:txBody>
      </p:sp>
      <p:sp>
        <p:nvSpPr>
          <p:cNvPr id="4" name="Slide Number Placeholder 3">
            <a:extLst>
              <a:ext uri="{FF2B5EF4-FFF2-40B4-BE49-F238E27FC236}">
                <a16:creationId xmlns:a16="http://schemas.microsoft.com/office/drawing/2014/main" id="{C06C4E38-7CDA-D243-AF53-BCBF7304B352}"/>
              </a:ext>
            </a:extLst>
          </p:cNvPr>
          <p:cNvSpPr>
            <a:spLocks noGrp="1"/>
          </p:cNvSpPr>
          <p:nvPr>
            <p:ph type="sldNum" sz="quarter" idx="4"/>
          </p:nvPr>
        </p:nvSpPr>
        <p:spPr/>
        <p:txBody>
          <a:bodyPr/>
          <a:lstStyle/>
          <a:p>
            <a:fld id="{2066355A-084C-D24E-9AD2-7E4FC41EA627}" type="slidenum">
              <a:rPr lang="en-US" smtClean="0"/>
              <a:pPr/>
              <a:t>39</a:t>
            </a:fld>
            <a:endParaRPr lang="en-US" dirty="0"/>
          </a:p>
        </p:txBody>
      </p:sp>
    </p:spTree>
    <p:extLst>
      <p:ext uri="{BB962C8B-B14F-4D97-AF65-F5344CB8AC3E}">
        <p14:creationId xmlns:p14="http://schemas.microsoft.com/office/powerpoint/2010/main" val="172532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69CF-1047-413F-97ED-E21FA6037BEC}"/>
              </a:ext>
            </a:extLst>
          </p:cNvPr>
          <p:cNvSpPr>
            <a:spLocks noGrp="1"/>
          </p:cNvSpPr>
          <p:nvPr>
            <p:ph type="title"/>
          </p:nvPr>
        </p:nvSpPr>
        <p:spPr/>
        <p:txBody>
          <a:bodyPr/>
          <a:lstStyle/>
          <a:p>
            <a:r>
              <a:rPr lang="en-US" dirty="0"/>
              <a:t>Types of User Accounts</a:t>
            </a:r>
          </a:p>
        </p:txBody>
      </p:sp>
      <p:sp>
        <p:nvSpPr>
          <p:cNvPr id="4" name="Slide Number Placeholder 3">
            <a:extLst>
              <a:ext uri="{FF2B5EF4-FFF2-40B4-BE49-F238E27FC236}">
                <a16:creationId xmlns:a16="http://schemas.microsoft.com/office/drawing/2014/main" id="{9B3C451D-3E77-4388-A377-53318356F060}"/>
              </a:ext>
            </a:extLst>
          </p:cNvPr>
          <p:cNvSpPr>
            <a:spLocks noGrp="1"/>
          </p:cNvSpPr>
          <p:nvPr>
            <p:ph type="sldNum" sz="quarter" idx="4"/>
          </p:nvPr>
        </p:nvSpPr>
        <p:spPr/>
        <p:txBody>
          <a:bodyPr/>
          <a:lstStyle/>
          <a:p>
            <a:fld id="{2066355A-084C-D24E-9AD2-7E4FC41EA627}" type="slidenum">
              <a:rPr lang="en-US" smtClean="0"/>
              <a:pPr/>
              <a:t>4</a:t>
            </a:fld>
            <a:endParaRPr lang="en-US" dirty="0"/>
          </a:p>
        </p:txBody>
      </p:sp>
      <p:sp>
        <p:nvSpPr>
          <p:cNvPr id="9" name="Content Placeholder 8">
            <a:extLst>
              <a:ext uri="{FF2B5EF4-FFF2-40B4-BE49-F238E27FC236}">
                <a16:creationId xmlns:a16="http://schemas.microsoft.com/office/drawing/2014/main" id="{03339B99-2325-419C-9CDA-88E595230F75}"/>
              </a:ext>
            </a:extLst>
          </p:cNvPr>
          <p:cNvSpPr>
            <a:spLocks noGrp="1"/>
          </p:cNvSpPr>
          <p:nvPr>
            <p:ph idx="1"/>
          </p:nvPr>
        </p:nvSpPr>
        <p:spPr/>
        <p:txBody>
          <a:bodyPr/>
          <a:lstStyle/>
          <a:p>
            <a:r>
              <a:rPr lang="en-US" dirty="0"/>
              <a:t>Root user</a:t>
            </a:r>
          </a:p>
          <a:p>
            <a:pPr lvl="1"/>
            <a:r>
              <a:rPr lang="en-US" dirty="0"/>
              <a:t>Plays role of local admin.</a:t>
            </a:r>
          </a:p>
          <a:p>
            <a:pPr lvl="1"/>
            <a:r>
              <a:rPr lang="en-US" dirty="0"/>
              <a:t>Provides security context for apps and commands.</a:t>
            </a:r>
          </a:p>
          <a:p>
            <a:pPr lvl="1"/>
            <a:r>
              <a:rPr lang="en-US" dirty="0"/>
              <a:t>More powerful than local admin in Windows.</a:t>
            </a:r>
          </a:p>
          <a:p>
            <a:r>
              <a:rPr lang="en-US" dirty="0"/>
              <a:t>Standard user</a:t>
            </a:r>
          </a:p>
          <a:p>
            <a:pPr lvl="1"/>
            <a:r>
              <a:rPr lang="en-US" dirty="0"/>
              <a:t>Represents regular human user.</a:t>
            </a:r>
          </a:p>
          <a:p>
            <a:pPr lvl="1"/>
            <a:r>
              <a:rPr lang="en-US" dirty="0"/>
              <a:t>Most tasks only require standard user privileges.</a:t>
            </a:r>
          </a:p>
          <a:p>
            <a:pPr lvl="1"/>
            <a:r>
              <a:rPr lang="en-US" dirty="0"/>
              <a:t>Can also be configured to assume root privileges when needed.</a:t>
            </a:r>
          </a:p>
          <a:p>
            <a:r>
              <a:rPr lang="en-US" dirty="0"/>
              <a:t>Service user</a:t>
            </a:r>
          </a:p>
          <a:p>
            <a:pPr lvl="1"/>
            <a:r>
              <a:rPr lang="en-US" dirty="0"/>
              <a:t>Represents apps that consume system resources.</a:t>
            </a:r>
          </a:p>
          <a:p>
            <a:pPr lvl="1"/>
            <a:r>
              <a:rPr lang="en-US" dirty="0"/>
              <a:t>Disabled for regular log on.</a:t>
            </a:r>
          </a:p>
          <a:p>
            <a:pPr lvl="1"/>
            <a:r>
              <a:rPr lang="en-US" dirty="0"/>
              <a:t>Usually owns configuration files and/or executables.</a:t>
            </a:r>
          </a:p>
        </p:txBody>
      </p:sp>
    </p:spTree>
    <p:extLst>
      <p:ext uri="{BB962C8B-B14F-4D97-AF65-F5344CB8AC3E}">
        <p14:creationId xmlns:p14="http://schemas.microsoft.com/office/powerpoint/2010/main" val="3444340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670267-49D0-E140-AFDC-908D5183358E}"/>
              </a:ext>
            </a:extLst>
          </p:cNvPr>
          <p:cNvSpPr>
            <a:spLocks noGrp="1"/>
          </p:cNvSpPr>
          <p:nvPr>
            <p:ph idx="1"/>
          </p:nvPr>
        </p:nvSpPr>
        <p:spPr/>
        <p:txBody>
          <a:bodyPr/>
          <a:lstStyle/>
          <a:p>
            <a:r>
              <a:rPr lang="en-US" b="1" dirty="0"/>
              <a:t>With which command can you change the default user shell to the </a:t>
            </a:r>
            <a:r>
              <a:rPr lang="en-US" b="1" dirty="0" err="1"/>
              <a:t>KornShell</a:t>
            </a:r>
            <a:r>
              <a:rPr lang="en-US" b="1" dirty="0"/>
              <a:t> for user </a:t>
            </a:r>
            <a:r>
              <a:rPr lang="en-US" b="1" dirty="0" err="1"/>
              <a:t>bsmith</a:t>
            </a:r>
            <a:r>
              <a:rPr lang="en-US" b="1" dirty="0"/>
              <a:t>?</a:t>
            </a:r>
          </a:p>
          <a:p>
            <a:endParaRPr lang="en-US" b="1" dirty="0"/>
          </a:p>
          <a:p>
            <a:r>
              <a:rPr lang="en-US" b="1" dirty="0"/>
              <a:t>ANSWER:</a:t>
            </a:r>
          </a:p>
          <a:p>
            <a:pPr lvl="1"/>
            <a:r>
              <a:rPr lang="en-US" dirty="0" err="1"/>
              <a:t>sudo</a:t>
            </a:r>
            <a:r>
              <a:rPr lang="en-US" dirty="0"/>
              <a:t> </a:t>
            </a:r>
            <a:r>
              <a:rPr lang="en-US" dirty="0" err="1"/>
              <a:t>usermod</a:t>
            </a:r>
            <a:r>
              <a:rPr lang="en-US" dirty="0"/>
              <a:t> -s /bin/</a:t>
            </a:r>
            <a:r>
              <a:rPr lang="en-US" dirty="0" err="1"/>
              <a:t>ksh</a:t>
            </a:r>
            <a:r>
              <a:rPr lang="en-US" dirty="0"/>
              <a:t> </a:t>
            </a:r>
            <a:r>
              <a:rPr lang="en-US" dirty="0" err="1"/>
              <a:t>bsmith</a:t>
            </a:r>
            <a:endParaRPr lang="en-US" dirty="0"/>
          </a:p>
        </p:txBody>
      </p:sp>
      <p:sp>
        <p:nvSpPr>
          <p:cNvPr id="3" name="Title 2">
            <a:extLst>
              <a:ext uri="{FF2B5EF4-FFF2-40B4-BE49-F238E27FC236}">
                <a16:creationId xmlns:a16="http://schemas.microsoft.com/office/drawing/2014/main" id="{2C3B1565-5F02-284C-965B-6AA8D41E6F88}"/>
              </a:ext>
            </a:extLst>
          </p:cNvPr>
          <p:cNvSpPr>
            <a:spLocks noGrp="1"/>
          </p:cNvSpPr>
          <p:nvPr>
            <p:ph type="title"/>
          </p:nvPr>
        </p:nvSpPr>
        <p:spPr>
          <a:xfrm>
            <a:off x="341924" y="148785"/>
            <a:ext cx="8380835" cy="633458"/>
          </a:xfrm>
        </p:spPr>
        <p:txBody>
          <a:bodyPr/>
          <a:lstStyle/>
          <a:p>
            <a:r>
              <a:rPr lang="en-US" dirty="0"/>
              <a:t>Activity 2-5: Discussing Creating, Modifying, and Deleting Users</a:t>
            </a:r>
          </a:p>
        </p:txBody>
      </p:sp>
      <p:sp>
        <p:nvSpPr>
          <p:cNvPr id="4" name="Slide Number Placeholder 3">
            <a:extLst>
              <a:ext uri="{FF2B5EF4-FFF2-40B4-BE49-F238E27FC236}">
                <a16:creationId xmlns:a16="http://schemas.microsoft.com/office/drawing/2014/main" id="{C06C4E38-7CDA-D243-AF53-BCBF7304B352}"/>
              </a:ext>
            </a:extLst>
          </p:cNvPr>
          <p:cNvSpPr>
            <a:spLocks noGrp="1"/>
          </p:cNvSpPr>
          <p:nvPr>
            <p:ph type="sldNum" sz="quarter" idx="4"/>
          </p:nvPr>
        </p:nvSpPr>
        <p:spPr/>
        <p:txBody>
          <a:bodyPr/>
          <a:lstStyle/>
          <a:p>
            <a:fld id="{2066355A-084C-D24E-9AD2-7E4FC41EA627}" type="slidenum">
              <a:rPr lang="en-US" smtClean="0"/>
              <a:pPr/>
              <a:t>40</a:t>
            </a:fld>
            <a:endParaRPr lang="en-US" dirty="0"/>
          </a:p>
        </p:txBody>
      </p:sp>
    </p:spTree>
    <p:extLst>
      <p:ext uri="{BB962C8B-B14F-4D97-AF65-F5344CB8AC3E}">
        <p14:creationId xmlns:p14="http://schemas.microsoft.com/office/powerpoint/2010/main" val="90944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EF66D3-E0AC-4177-A687-947FAAC454D7}"/>
              </a:ext>
            </a:extLst>
          </p:cNvPr>
          <p:cNvSpPr>
            <a:spLocks noGrp="1"/>
          </p:cNvSpPr>
          <p:nvPr>
            <p:ph idx="1"/>
          </p:nvPr>
        </p:nvSpPr>
        <p:spPr/>
        <p:txBody>
          <a:bodyPr/>
          <a:lstStyle/>
          <a:p>
            <a:r>
              <a:rPr lang="en-US" dirty="0"/>
              <a:t>Part of user account lifecycle is to delete accounts no longer needed.</a:t>
            </a:r>
          </a:p>
          <a:p>
            <a:r>
              <a:rPr lang="en-US" dirty="0"/>
              <a:t>You'll delete a test account.</a:t>
            </a:r>
          </a:p>
        </p:txBody>
      </p:sp>
      <p:sp>
        <p:nvSpPr>
          <p:cNvPr id="5" name="Title 4">
            <a:extLst>
              <a:ext uri="{FF2B5EF4-FFF2-40B4-BE49-F238E27FC236}">
                <a16:creationId xmlns:a16="http://schemas.microsoft.com/office/drawing/2014/main" id="{6EFCF527-E327-4D60-8F13-07667BF681C5}"/>
              </a:ext>
            </a:extLst>
          </p:cNvPr>
          <p:cNvSpPr>
            <a:spLocks noGrp="1"/>
          </p:cNvSpPr>
          <p:nvPr>
            <p:ph type="title"/>
          </p:nvPr>
        </p:nvSpPr>
        <p:spPr/>
        <p:txBody>
          <a:bodyPr/>
          <a:lstStyle/>
          <a:p>
            <a:r>
              <a:rPr lang="en-US" dirty="0"/>
              <a:t>Activity: Deleting a User Account</a:t>
            </a:r>
          </a:p>
        </p:txBody>
      </p:sp>
      <p:sp>
        <p:nvSpPr>
          <p:cNvPr id="3" name="Slide Number Placeholder 2">
            <a:extLst>
              <a:ext uri="{FF2B5EF4-FFF2-40B4-BE49-F238E27FC236}">
                <a16:creationId xmlns:a16="http://schemas.microsoft.com/office/drawing/2014/main" id="{F1831150-7F1E-4C21-B638-6CD9E9624DEF}"/>
              </a:ext>
            </a:extLst>
          </p:cNvPr>
          <p:cNvSpPr>
            <a:spLocks noGrp="1"/>
          </p:cNvSpPr>
          <p:nvPr>
            <p:ph type="sldNum" sz="quarter" idx="4"/>
          </p:nvPr>
        </p:nvSpPr>
        <p:spPr/>
        <p:txBody>
          <a:bodyPr/>
          <a:lstStyle/>
          <a:p>
            <a:fld id="{2066355A-084C-D24E-9AD2-7E4FC41EA627}" type="slidenum">
              <a:rPr lang="en-US" smtClean="0"/>
              <a:pPr/>
              <a:t>41</a:t>
            </a:fld>
            <a:endParaRPr lang="en-US" dirty="0"/>
          </a:p>
        </p:txBody>
      </p:sp>
    </p:spTree>
    <p:extLst>
      <p:ext uri="{BB962C8B-B14F-4D97-AF65-F5344CB8AC3E}">
        <p14:creationId xmlns:p14="http://schemas.microsoft.com/office/powerpoint/2010/main" val="1446529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899D-D0B6-4641-8D77-021DA139D135}"/>
              </a:ext>
            </a:extLst>
          </p:cNvPr>
          <p:cNvSpPr>
            <a:spLocks noGrp="1"/>
          </p:cNvSpPr>
          <p:nvPr>
            <p:ph type="title"/>
          </p:nvPr>
        </p:nvSpPr>
        <p:spPr/>
        <p:txBody>
          <a:bodyPr/>
          <a:lstStyle/>
          <a:p>
            <a:r>
              <a:rPr lang="en-US" dirty="0"/>
              <a:t>Topic C: Create, Modify, and Delete Groups</a:t>
            </a:r>
          </a:p>
        </p:txBody>
      </p:sp>
      <p:sp>
        <p:nvSpPr>
          <p:cNvPr id="3" name="Slide Number Placeholder 2">
            <a:extLst>
              <a:ext uri="{FF2B5EF4-FFF2-40B4-BE49-F238E27FC236}">
                <a16:creationId xmlns:a16="http://schemas.microsoft.com/office/drawing/2014/main" id="{AB54D614-CCAC-B541-A4DC-969177D9BC67}"/>
              </a:ext>
            </a:extLst>
          </p:cNvPr>
          <p:cNvSpPr>
            <a:spLocks noGrp="1"/>
          </p:cNvSpPr>
          <p:nvPr>
            <p:ph type="sldNum" sz="quarter" idx="4"/>
          </p:nvPr>
        </p:nvSpPr>
        <p:spPr/>
        <p:txBody>
          <a:bodyPr/>
          <a:lstStyle/>
          <a:p>
            <a:fld id="{2066355A-084C-D24E-9AD2-7E4FC41EA627}" type="slidenum">
              <a:rPr lang="en-US" smtClean="0"/>
              <a:pPr/>
              <a:t>42</a:t>
            </a:fld>
            <a:endParaRPr lang="en-US" dirty="0"/>
          </a:p>
        </p:txBody>
      </p:sp>
      <p:sp>
        <p:nvSpPr>
          <p:cNvPr id="4" name="Content Placeholder 3">
            <a:extLst>
              <a:ext uri="{FF2B5EF4-FFF2-40B4-BE49-F238E27FC236}">
                <a16:creationId xmlns:a16="http://schemas.microsoft.com/office/drawing/2014/main" id="{86387D98-B6F7-E74C-8CBA-BF6B71D0A172}"/>
              </a:ext>
            </a:extLst>
          </p:cNvPr>
          <p:cNvSpPr>
            <a:spLocks noGrp="1"/>
          </p:cNvSpPr>
          <p:nvPr>
            <p:ph idx="1"/>
          </p:nvPr>
        </p:nvSpPr>
        <p:spPr>
          <a:xfrm>
            <a:off x="1056947" y="813621"/>
            <a:ext cx="7745129" cy="3488873"/>
          </a:xfrm>
        </p:spPr>
        <p:txBody>
          <a:bodyPr/>
          <a:lstStyle/>
          <a:p>
            <a:pPr marL="0" indent="0">
              <a:buNone/>
            </a:pPr>
            <a:r>
              <a:rPr lang="en-US" dirty="0"/>
              <a:t>Exam Objectives:</a:t>
            </a:r>
          </a:p>
          <a:p>
            <a:r>
              <a:rPr lang="en-US" dirty="0"/>
              <a:t>2.2 Given a scenario, manage users and groups.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4177" y="813621"/>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668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17D87-F33E-4119-A146-DD29680B231C}"/>
              </a:ext>
            </a:extLst>
          </p:cNvPr>
          <p:cNvSpPr>
            <a:spLocks noGrp="1"/>
          </p:cNvSpPr>
          <p:nvPr>
            <p:ph type="title"/>
          </p:nvPr>
        </p:nvSpPr>
        <p:spPr/>
        <p:txBody>
          <a:bodyPr/>
          <a:lstStyle/>
          <a:p>
            <a:r>
              <a:rPr lang="en-US" dirty="0"/>
              <a:t>Group Accounts</a:t>
            </a:r>
          </a:p>
        </p:txBody>
      </p:sp>
      <p:sp>
        <p:nvSpPr>
          <p:cNvPr id="7" name="Text Placeholder 6">
            <a:extLst>
              <a:ext uri="{FF2B5EF4-FFF2-40B4-BE49-F238E27FC236}">
                <a16:creationId xmlns:a16="http://schemas.microsoft.com/office/drawing/2014/main" id="{E31923C3-82DA-4905-B0D1-76A7D87855D0}"/>
              </a:ext>
            </a:extLst>
          </p:cNvPr>
          <p:cNvSpPr>
            <a:spLocks noGrp="1"/>
          </p:cNvSpPr>
          <p:nvPr>
            <p:ph type="body" sz="quarter" idx="13"/>
          </p:nvPr>
        </p:nvSpPr>
        <p:spPr/>
        <p:txBody>
          <a:bodyPr/>
          <a:lstStyle/>
          <a:p>
            <a:r>
              <a:rPr lang="en-US" dirty="0"/>
              <a:t>Access control objects that contains multiple users with similar security requirements.</a:t>
            </a:r>
          </a:p>
        </p:txBody>
      </p:sp>
      <p:sp>
        <p:nvSpPr>
          <p:cNvPr id="4" name="Slide Number Placeholder 3">
            <a:extLst>
              <a:ext uri="{FF2B5EF4-FFF2-40B4-BE49-F238E27FC236}">
                <a16:creationId xmlns:a16="http://schemas.microsoft.com/office/drawing/2014/main" id="{7BFD561E-817A-4F74-A9AC-7A10010BAD2C}"/>
              </a:ext>
            </a:extLst>
          </p:cNvPr>
          <p:cNvSpPr>
            <a:spLocks noGrp="1"/>
          </p:cNvSpPr>
          <p:nvPr>
            <p:ph type="sldNum" sz="quarter" idx="4"/>
          </p:nvPr>
        </p:nvSpPr>
        <p:spPr/>
        <p:txBody>
          <a:bodyPr/>
          <a:lstStyle/>
          <a:p>
            <a:fld id="{2066355A-084C-D24E-9AD2-7E4FC41EA627}" type="slidenum">
              <a:rPr lang="en-US" smtClean="0"/>
              <a:pPr/>
              <a:t>43</a:t>
            </a:fld>
            <a:endParaRPr lang="en-US" dirty="0"/>
          </a:p>
        </p:txBody>
      </p:sp>
      <p:sp>
        <p:nvSpPr>
          <p:cNvPr id="6" name="Content Placeholder 5">
            <a:extLst>
              <a:ext uri="{FF2B5EF4-FFF2-40B4-BE49-F238E27FC236}">
                <a16:creationId xmlns:a16="http://schemas.microsoft.com/office/drawing/2014/main" id="{AF37B79A-08B1-490D-9E57-C9CC04B854D3}"/>
              </a:ext>
            </a:extLst>
          </p:cNvPr>
          <p:cNvSpPr>
            <a:spLocks noGrp="1"/>
          </p:cNvSpPr>
          <p:nvPr>
            <p:ph idx="1"/>
          </p:nvPr>
        </p:nvSpPr>
        <p:spPr/>
        <p:txBody>
          <a:bodyPr/>
          <a:lstStyle/>
          <a:p>
            <a:r>
              <a:rPr lang="en-US" dirty="0"/>
              <a:t>Simplify admin tasks.</a:t>
            </a:r>
          </a:p>
          <a:p>
            <a:pPr lvl="1"/>
            <a:r>
              <a:rPr lang="en-US" dirty="0"/>
              <a:t>Multiple users can be granted permissions.</a:t>
            </a:r>
          </a:p>
          <a:p>
            <a:r>
              <a:rPr lang="en-US" dirty="0"/>
              <a:t>Represented by GID.</a:t>
            </a:r>
          </a:p>
          <a:p>
            <a:r>
              <a:rPr lang="en-US" dirty="0"/>
              <a:t>User can be member of multiple groups.</a:t>
            </a:r>
          </a:p>
        </p:txBody>
      </p:sp>
    </p:spTree>
    <p:extLst>
      <p:ext uri="{BB962C8B-B14F-4D97-AF65-F5344CB8AC3E}">
        <p14:creationId xmlns:p14="http://schemas.microsoft.com/office/powerpoint/2010/main" val="3341288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75AC-2154-4477-B1CD-C8DA91E44AAA}"/>
              </a:ext>
            </a:extLst>
          </p:cNvPr>
          <p:cNvSpPr>
            <a:spLocks noGrp="1"/>
          </p:cNvSpPr>
          <p:nvPr>
            <p:ph type="title"/>
          </p:nvPr>
        </p:nvSpPr>
        <p:spPr/>
        <p:txBody>
          <a:bodyPr/>
          <a:lstStyle/>
          <a:p>
            <a:r>
              <a:rPr lang="en-US" dirty="0"/>
              <a:t>The </a:t>
            </a:r>
            <a:r>
              <a:rPr lang="en-US" dirty="0">
                <a:latin typeface="Cutive Mono" panose="020B0604020202020204" charset="0"/>
              </a:rPr>
              <a:t>/etc/group</a:t>
            </a:r>
            <a:r>
              <a:rPr lang="en-US" dirty="0"/>
              <a:t> File (Slide 1 of 3)</a:t>
            </a:r>
          </a:p>
        </p:txBody>
      </p:sp>
      <p:sp>
        <p:nvSpPr>
          <p:cNvPr id="4" name="Slide Number Placeholder 3">
            <a:extLst>
              <a:ext uri="{FF2B5EF4-FFF2-40B4-BE49-F238E27FC236}">
                <a16:creationId xmlns:a16="http://schemas.microsoft.com/office/drawing/2014/main" id="{62B3F660-FDFC-4687-BED3-1C20574C6AE7}"/>
              </a:ext>
            </a:extLst>
          </p:cNvPr>
          <p:cNvSpPr>
            <a:spLocks noGrp="1"/>
          </p:cNvSpPr>
          <p:nvPr>
            <p:ph type="sldNum" sz="quarter" idx="4"/>
          </p:nvPr>
        </p:nvSpPr>
        <p:spPr/>
        <p:txBody>
          <a:bodyPr/>
          <a:lstStyle/>
          <a:p>
            <a:fld id="{2066355A-084C-D24E-9AD2-7E4FC41EA627}" type="slidenum">
              <a:rPr lang="en-US" smtClean="0"/>
              <a:pPr/>
              <a:t>44</a:t>
            </a:fld>
            <a:endParaRPr lang="en-US" dirty="0"/>
          </a:p>
        </p:txBody>
      </p:sp>
      <p:sp>
        <p:nvSpPr>
          <p:cNvPr id="6" name="Content Placeholder 5">
            <a:extLst>
              <a:ext uri="{FF2B5EF4-FFF2-40B4-BE49-F238E27FC236}">
                <a16:creationId xmlns:a16="http://schemas.microsoft.com/office/drawing/2014/main" id="{C6A1B661-CFB2-4EB1-9FF9-466C60955CA8}"/>
              </a:ext>
            </a:extLst>
          </p:cNvPr>
          <p:cNvSpPr>
            <a:spLocks noGrp="1"/>
          </p:cNvSpPr>
          <p:nvPr>
            <p:ph idx="1"/>
          </p:nvPr>
        </p:nvSpPr>
        <p:spPr/>
        <p:txBody>
          <a:bodyPr/>
          <a:lstStyle/>
          <a:p>
            <a:r>
              <a:rPr lang="en-US" dirty="0"/>
              <a:t>Storage location for groups.</a:t>
            </a:r>
          </a:p>
          <a:p>
            <a:r>
              <a:rPr lang="en-US" dirty="0"/>
              <a:t>Commonly referenced for group info.</a:t>
            </a:r>
          </a:p>
          <a:p>
            <a:r>
              <a:rPr lang="en-US" dirty="0"/>
              <a:t>Don't manually edit file; use group commands.</a:t>
            </a:r>
          </a:p>
          <a:p>
            <a:r>
              <a:rPr lang="en-US" dirty="0"/>
              <a:t>Contains four fields separated by colons.</a:t>
            </a:r>
          </a:p>
        </p:txBody>
      </p:sp>
    </p:spTree>
    <p:extLst>
      <p:ext uri="{BB962C8B-B14F-4D97-AF65-F5344CB8AC3E}">
        <p14:creationId xmlns:p14="http://schemas.microsoft.com/office/powerpoint/2010/main" val="2863945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926B34-8D19-40ED-A33B-531268B849DC}"/>
              </a:ext>
            </a:extLst>
          </p:cNvPr>
          <p:cNvSpPr>
            <a:spLocks noGrp="1"/>
          </p:cNvSpPr>
          <p:nvPr>
            <p:ph type="title"/>
          </p:nvPr>
        </p:nvSpPr>
        <p:spPr/>
        <p:txBody>
          <a:bodyPr/>
          <a:lstStyle/>
          <a:p>
            <a:r>
              <a:rPr lang="en-US" dirty="0"/>
              <a:t>The </a:t>
            </a:r>
            <a:r>
              <a:rPr lang="en-US" dirty="0">
                <a:latin typeface="Cutive Mono" panose="020B0604020202020204" charset="0"/>
              </a:rPr>
              <a:t>/etc/group</a:t>
            </a:r>
            <a:r>
              <a:rPr lang="en-US" dirty="0"/>
              <a:t> File (Slide 2 of 3)</a:t>
            </a:r>
          </a:p>
        </p:txBody>
      </p:sp>
      <p:sp>
        <p:nvSpPr>
          <p:cNvPr id="3" name="Slide Number Placeholder 2">
            <a:extLst>
              <a:ext uri="{FF2B5EF4-FFF2-40B4-BE49-F238E27FC236}">
                <a16:creationId xmlns:a16="http://schemas.microsoft.com/office/drawing/2014/main" id="{14E6D61F-A69D-4D18-9B29-A8B0EA2A7B54}"/>
              </a:ext>
            </a:extLst>
          </p:cNvPr>
          <p:cNvSpPr>
            <a:spLocks noGrp="1"/>
          </p:cNvSpPr>
          <p:nvPr>
            <p:ph type="sldNum" sz="quarter" idx="4"/>
          </p:nvPr>
        </p:nvSpPr>
        <p:spPr/>
        <p:txBody>
          <a:bodyPr/>
          <a:lstStyle/>
          <a:p>
            <a:fld id="{2066355A-084C-D24E-9AD2-7E4FC41EA627}" type="slidenum">
              <a:rPr lang="en-US" smtClean="0"/>
              <a:pPr/>
              <a:t>45</a:t>
            </a:fld>
            <a:endParaRPr lang="en-US" dirty="0"/>
          </a:p>
        </p:txBody>
      </p:sp>
      <p:pic>
        <p:nvPicPr>
          <p:cNvPr id="4" name="Picture 3">
            <a:extLst>
              <a:ext uri="{FF2B5EF4-FFF2-40B4-BE49-F238E27FC236}">
                <a16:creationId xmlns:a16="http://schemas.microsoft.com/office/drawing/2014/main" id="{0F2F2FF9-6D71-4CBC-A93F-505595E0DF8B}"/>
              </a:ext>
            </a:extLst>
          </p:cNvPr>
          <p:cNvPicPr>
            <a:picLocks noChangeAspect="1"/>
          </p:cNvPicPr>
          <p:nvPr/>
        </p:nvPicPr>
        <p:blipFill>
          <a:blip r:embed="rId2"/>
          <a:stretch>
            <a:fillRect/>
          </a:stretch>
        </p:blipFill>
        <p:spPr>
          <a:xfrm>
            <a:off x="1222046" y="946783"/>
            <a:ext cx="6699909" cy="3695102"/>
          </a:xfrm>
          <a:prstGeom prst="rect">
            <a:avLst/>
          </a:prstGeom>
        </p:spPr>
      </p:pic>
    </p:spTree>
    <p:extLst>
      <p:ext uri="{BB962C8B-B14F-4D97-AF65-F5344CB8AC3E}">
        <p14:creationId xmlns:p14="http://schemas.microsoft.com/office/powerpoint/2010/main" val="3097928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75AC-2154-4477-B1CD-C8DA91E44AAA}"/>
              </a:ext>
            </a:extLst>
          </p:cNvPr>
          <p:cNvSpPr>
            <a:spLocks noGrp="1"/>
          </p:cNvSpPr>
          <p:nvPr>
            <p:ph type="title"/>
          </p:nvPr>
        </p:nvSpPr>
        <p:spPr/>
        <p:txBody>
          <a:bodyPr/>
          <a:lstStyle/>
          <a:p>
            <a:r>
              <a:rPr lang="en-US" dirty="0"/>
              <a:t>The </a:t>
            </a:r>
            <a:r>
              <a:rPr lang="en-US" dirty="0">
                <a:latin typeface="Cutive Mono" panose="020B0604020202020204" charset="0"/>
              </a:rPr>
              <a:t>/etc/group</a:t>
            </a:r>
            <a:r>
              <a:rPr lang="en-US" dirty="0"/>
              <a:t> File (Slide 3 of 3)</a:t>
            </a:r>
          </a:p>
        </p:txBody>
      </p:sp>
      <p:sp>
        <p:nvSpPr>
          <p:cNvPr id="4" name="Slide Number Placeholder 3">
            <a:extLst>
              <a:ext uri="{FF2B5EF4-FFF2-40B4-BE49-F238E27FC236}">
                <a16:creationId xmlns:a16="http://schemas.microsoft.com/office/drawing/2014/main" id="{62B3F660-FDFC-4687-BED3-1C20574C6AE7}"/>
              </a:ext>
            </a:extLst>
          </p:cNvPr>
          <p:cNvSpPr>
            <a:spLocks noGrp="1"/>
          </p:cNvSpPr>
          <p:nvPr>
            <p:ph type="sldNum" sz="quarter" idx="4"/>
          </p:nvPr>
        </p:nvSpPr>
        <p:spPr/>
        <p:txBody>
          <a:bodyPr/>
          <a:lstStyle/>
          <a:p>
            <a:fld id="{2066355A-084C-D24E-9AD2-7E4FC41EA627}" type="slidenum">
              <a:rPr lang="en-US" smtClean="0"/>
              <a:pPr/>
              <a:t>46</a:t>
            </a:fld>
            <a:endParaRPr lang="en-US" dirty="0"/>
          </a:p>
        </p:txBody>
      </p:sp>
      <p:graphicFrame>
        <p:nvGraphicFramePr>
          <p:cNvPr id="7" name="Group 23">
            <a:extLst>
              <a:ext uri="{FF2B5EF4-FFF2-40B4-BE49-F238E27FC236}">
                <a16:creationId xmlns:a16="http://schemas.microsoft.com/office/drawing/2014/main" id="{232EF4A6-A9E6-45FF-BFFA-8B66C56FD463}"/>
              </a:ext>
            </a:extLst>
          </p:cNvPr>
          <p:cNvGraphicFramePr>
            <a:graphicFrameLocks noGrp="1"/>
          </p:cNvGraphicFramePr>
          <p:nvPr>
            <p:extLst>
              <p:ext uri="{D42A27DB-BD31-4B8C-83A1-F6EECF244321}">
                <p14:modId xmlns:p14="http://schemas.microsoft.com/office/powerpoint/2010/main" val="229402589"/>
              </p:ext>
            </p:extLst>
          </p:nvPr>
        </p:nvGraphicFramePr>
        <p:xfrm>
          <a:off x="1483467" y="1663700"/>
          <a:ext cx="6172485" cy="1972480"/>
        </p:xfrm>
        <a:graphic>
          <a:graphicData uri="http://schemas.openxmlformats.org/drawingml/2006/table">
            <a:tbl>
              <a:tblPr/>
              <a:tblGrid>
                <a:gridCol w="1821772">
                  <a:extLst>
                    <a:ext uri="{9D8B030D-6E8A-4147-A177-3AD203B41FA5}">
                      <a16:colId xmlns:a16="http://schemas.microsoft.com/office/drawing/2014/main" val="20000"/>
                    </a:ext>
                  </a:extLst>
                </a:gridCol>
                <a:gridCol w="4350713">
                  <a:extLst>
                    <a:ext uri="{9D8B030D-6E8A-4147-A177-3AD203B41FA5}">
                      <a16:colId xmlns:a16="http://schemas.microsoft.com/office/drawing/2014/main" val="20001"/>
                    </a:ext>
                  </a:extLst>
                </a:gridCol>
              </a:tblGrid>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Field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cap="none" normalizeH="0" baseline="0" dirty="0">
                          <a:ln>
                            <a:noFill/>
                          </a:ln>
                          <a:solidFill>
                            <a:srgbClr val="45545F"/>
                          </a:solidFill>
                          <a:effectLst/>
                          <a:latin typeface="+mn-lt"/>
                          <a:cs typeface="Calibri"/>
                        </a:rPr>
                        <a:t>Group name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User-friendly name of group.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1" i="0" u="none" strike="noStrike" kern="1200" cap="none" normalizeH="0" baseline="0" dirty="0">
                          <a:ln>
                            <a:noFill/>
                          </a:ln>
                          <a:solidFill>
                            <a:srgbClr val="45545F"/>
                          </a:solidFill>
                          <a:effectLst/>
                          <a:latin typeface="+mn-lt"/>
                          <a:ea typeface="+mn-ea"/>
                          <a:cs typeface="Calibri"/>
                        </a:rPr>
                        <a:t>Password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Password required to enter group.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9449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Group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GID by which system references group.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94496">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Group list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200" b="0" i="0" u="none" strike="noStrike" kern="1200" cap="none" normalizeH="0" baseline="0" dirty="0">
                          <a:ln>
                            <a:noFill/>
                          </a:ln>
                          <a:solidFill>
                            <a:srgbClr val="45545F"/>
                          </a:solidFill>
                          <a:effectLst/>
                          <a:latin typeface="+mn-lt"/>
                          <a:ea typeface="+mn-ea"/>
                          <a:cs typeface="Calibri"/>
                        </a:rPr>
                        <a:t>List of all group members.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579582846"/>
                  </a:ext>
                </a:extLst>
              </a:tr>
            </a:tbl>
          </a:graphicData>
        </a:graphic>
      </p:graphicFrame>
    </p:spTree>
    <p:extLst>
      <p:ext uri="{BB962C8B-B14F-4D97-AF65-F5344CB8AC3E}">
        <p14:creationId xmlns:p14="http://schemas.microsoft.com/office/powerpoint/2010/main" val="3518471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7F99-9DD2-46AB-AA72-A56AD6937766}"/>
              </a:ext>
            </a:extLst>
          </p:cNvPr>
          <p:cNvSpPr>
            <a:spLocks noGrp="1"/>
          </p:cNvSpPr>
          <p:nvPr>
            <p:ph type="title"/>
          </p:nvPr>
        </p:nvSpPr>
        <p:spPr/>
        <p:txBody>
          <a:bodyPr/>
          <a:lstStyle/>
          <a:p>
            <a:r>
              <a:rPr lang="en-US" dirty="0"/>
              <a:t>The </a:t>
            </a:r>
            <a:r>
              <a:rPr lang="en-US" dirty="0">
                <a:latin typeface="Cutive Mono" panose="020B0604020202020204" charset="0"/>
              </a:rPr>
              <a:t>groupadd</a:t>
            </a:r>
            <a:r>
              <a:rPr lang="en-US" dirty="0"/>
              <a:t> Command</a:t>
            </a:r>
          </a:p>
        </p:txBody>
      </p:sp>
      <p:sp>
        <p:nvSpPr>
          <p:cNvPr id="3" name="Slide Number Placeholder 2">
            <a:extLst>
              <a:ext uri="{FF2B5EF4-FFF2-40B4-BE49-F238E27FC236}">
                <a16:creationId xmlns:a16="http://schemas.microsoft.com/office/drawing/2014/main" id="{B6A55268-77CB-4852-9A62-D21B67058AD3}"/>
              </a:ext>
            </a:extLst>
          </p:cNvPr>
          <p:cNvSpPr>
            <a:spLocks noGrp="1"/>
          </p:cNvSpPr>
          <p:nvPr>
            <p:ph type="sldNum" sz="quarter" idx="4"/>
          </p:nvPr>
        </p:nvSpPr>
        <p:spPr/>
        <p:txBody>
          <a:bodyPr/>
          <a:lstStyle/>
          <a:p>
            <a:fld id="{2066355A-084C-D24E-9AD2-7E4FC41EA627}" type="slidenum">
              <a:rPr lang="en-US" smtClean="0"/>
              <a:pPr/>
              <a:t>47</a:t>
            </a:fld>
            <a:endParaRPr lang="en-US" dirty="0"/>
          </a:p>
        </p:txBody>
      </p:sp>
      <p:sp>
        <p:nvSpPr>
          <p:cNvPr id="4" name="Content Placeholder 3">
            <a:extLst>
              <a:ext uri="{FF2B5EF4-FFF2-40B4-BE49-F238E27FC236}">
                <a16:creationId xmlns:a16="http://schemas.microsoft.com/office/drawing/2014/main" id="{2E60509B-DEEC-4639-B405-644211B5D9CB}"/>
              </a:ext>
            </a:extLst>
          </p:cNvPr>
          <p:cNvSpPr>
            <a:spLocks noGrp="1"/>
          </p:cNvSpPr>
          <p:nvPr>
            <p:ph idx="1"/>
          </p:nvPr>
        </p:nvSpPr>
        <p:spPr/>
        <p:txBody>
          <a:bodyPr/>
          <a:lstStyle/>
          <a:p>
            <a:r>
              <a:rPr lang="en-US" dirty="0"/>
              <a:t>Creates groups.</a:t>
            </a:r>
          </a:p>
          <a:p>
            <a:r>
              <a:rPr lang="en-US" dirty="0"/>
              <a:t>Group has no members/password by default.</a:t>
            </a:r>
          </a:p>
          <a:p>
            <a:r>
              <a:rPr lang="en-US" dirty="0"/>
              <a:t>Specify GID with </a:t>
            </a:r>
            <a:r>
              <a:rPr lang="en-US" dirty="0">
                <a:latin typeface="Cutive Mono" panose="020B0604020202020204" charset="0"/>
              </a:rPr>
              <a:t>-g</a:t>
            </a:r>
            <a:r>
              <a:rPr lang="en-US" dirty="0"/>
              <a:t> option.</a:t>
            </a:r>
          </a:p>
        </p:txBody>
      </p:sp>
      <p:graphicFrame>
        <p:nvGraphicFramePr>
          <p:cNvPr id="5" name="Group 23">
            <a:extLst>
              <a:ext uri="{FF2B5EF4-FFF2-40B4-BE49-F238E27FC236}">
                <a16:creationId xmlns:a16="http://schemas.microsoft.com/office/drawing/2014/main" id="{6D001638-68DF-4348-90D9-2C4171F867BF}"/>
              </a:ext>
            </a:extLst>
          </p:cNvPr>
          <p:cNvGraphicFramePr>
            <a:graphicFrameLocks noGrp="1"/>
          </p:cNvGraphicFramePr>
          <p:nvPr>
            <p:extLst>
              <p:ext uri="{D42A27DB-BD31-4B8C-83A1-F6EECF244321}">
                <p14:modId xmlns:p14="http://schemas.microsoft.com/office/powerpoint/2010/main" val="2947133146"/>
              </p:ext>
            </p:extLst>
          </p:nvPr>
        </p:nvGraphicFramePr>
        <p:xfrm>
          <a:off x="1401536" y="2359881"/>
          <a:ext cx="6340928" cy="1645920"/>
        </p:xfrm>
        <a:graphic>
          <a:graphicData uri="http://schemas.openxmlformats.org/drawingml/2006/table">
            <a:tbl>
              <a:tblPr/>
              <a:tblGrid>
                <a:gridCol w="1097739">
                  <a:extLst>
                    <a:ext uri="{9D8B030D-6E8A-4147-A177-3AD203B41FA5}">
                      <a16:colId xmlns:a16="http://schemas.microsoft.com/office/drawing/2014/main" val="20000"/>
                    </a:ext>
                  </a:extLst>
                </a:gridCol>
                <a:gridCol w="1737485">
                  <a:extLst>
                    <a:ext uri="{9D8B030D-6E8A-4147-A177-3AD203B41FA5}">
                      <a16:colId xmlns:a16="http://schemas.microsoft.com/office/drawing/2014/main" val="20001"/>
                    </a:ext>
                  </a:extLst>
                </a:gridCol>
                <a:gridCol w="3505704">
                  <a:extLst>
                    <a:ext uri="{9D8B030D-6E8A-4147-A177-3AD203B41FA5}">
                      <a16:colId xmlns:a16="http://schemas.microsoft.com/office/drawing/2014/main" val="3899545938"/>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Example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Assign a group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err="1">
                          <a:ln>
                            <a:noFill/>
                          </a:ln>
                          <a:solidFill>
                            <a:srgbClr val="45545F"/>
                          </a:solidFill>
                          <a:effectLst/>
                          <a:latin typeface="Cutive Mono" panose="020B0604020202020204" charset="0"/>
                          <a:cs typeface="Calibri"/>
                        </a:rPr>
                        <a:t>groupadd</a:t>
                      </a:r>
                      <a:r>
                        <a:rPr kumimoji="0" lang="en-US" sz="1200" b="0" i="0" u="none" strike="noStrike" cap="none" normalizeH="0" baseline="0" dirty="0">
                          <a:ln>
                            <a:noFill/>
                          </a:ln>
                          <a:solidFill>
                            <a:srgbClr val="45545F"/>
                          </a:solidFill>
                          <a:effectLst/>
                          <a:latin typeface="Cutive Mono" panose="020B0604020202020204" charset="0"/>
                          <a:cs typeface="Calibri"/>
                        </a:rPr>
                        <a:t> –g 123 sales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-f</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Exit with success if group already exists.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err="1">
                          <a:ln>
                            <a:noFill/>
                          </a:ln>
                          <a:solidFill>
                            <a:srgbClr val="45545F"/>
                          </a:solidFill>
                          <a:effectLst/>
                          <a:latin typeface="Cutive Mono" panose="020B0604020202020204" charset="0"/>
                          <a:ea typeface="+mn-ea"/>
                          <a:cs typeface="Calibri"/>
                        </a:rPr>
                        <a:t>groupadd</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 –f sales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Allow group creation with non-unique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err="1">
                          <a:ln>
                            <a:noFill/>
                          </a:ln>
                          <a:solidFill>
                            <a:srgbClr val="45545F"/>
                          </a:solidFill>
                          <a:effectLst/>
                          <a:latin typeface="Cutive Mono" panose="020B0604020202020204" charset="0"/>
                          <a:ea typeface="+mn-ea"/>
                          <a:cs typeface="Calibri"/>
                        </a:rPr>
                        <a:t>groupadd</a:t>
                      </a: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 –o –g 123 sales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664038919"/>
                  </a:ext>
                </a:extLst>
              </a:tr>
            </a:tbl>
          </a:graphicData>
        </a:graphic>
      </p:graphicFrame>
    </p:spTree>
    <p:extLst>
      <p:ext uri="{BB962C8B-B14F-4D97-AF65-F5344CB8AC3E}">
        <p14:creationId xmlns:p14="http://schemas.microsoft.com/office/powerpoint/2010/main" val="2478522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98F0-E33D-43B1-B473-C6215729237A}"/>
              </a:ext>
            </a:extLst>
          </p:cNvPr>
          <p:cNvSpPr>
            <a:spLocks noGrp="1"/>
          </p:cNvSpPr>
          <p:nvPr>
            <p:ph type="title"/>
          </p:nvPr>
        </p:nvSpPr>
        <p:spPr/>
        <p:txBody>
          <a:bodyPr/>
          <a:lstStyle/>
          <a:p>
            <a:r>
              <a:rPr lang="en-US" dirty="0"/>
              <a:t>The </a:t>
            </a:r>
            <a:r>
              <a:rPr lang="en-US" dirty="0">
                <a:latin typeface="Cutive Mono" panose="020B0604020202020204" charset="0"/>
              </a:rPr>
              <a:t>groupmod</a:t>
            </a:r>
            <a:r>
              <a:rPr lang="en-US" dirty="0"/>
              <a:t> Command</a:t>
            </a:r>
          </a:p>
        </p:txBody>
      </p:sp>
      <p:sp>
        <p:nvSpPr>
          <p:cNvPr id="3" name="Slide Number Placeholder 2">
            <a:extLst>
              <a:ext uri="{FF2B5EF4-FFF2-40B4-BE49-F238E27FC236}">
                <a16:creationId xmlns:a16="http://schemas.microsoft.com/office/drawing/2014/main" id="{70AC0013-5EA1-4D18-ACB6-D282D9E8652B}"/>
              </a:ext>
            </a:extLst>
          </p:cNvPr>
          <p:cNvSpPr>
            <a:spLocks noGrp="1"/>
          </p:cNvSpPr>
          <p:nvPr>
            <p:ph type="sldNum" sz="quarter" idx="4"/>
          </p:nvPr>
        </p:nvSpPr>
        <p:spPr/>
        <p:txBody>
          <a:bodyPr/>
          <a:lstStyle/>
          <a:p>
            <a:fld id="{2066355A-084C-D24E-9AD2-7E4FC41EA627}" type="slidenum">
              <a:rPr lang="en-US" smtClean="0"/>
              <a:pPr/>
              <a:t>48</a:t>
            </a:fld>
            <a:endParaRPr lang="en-US" dirty="0"/>
          </a:p>
        </p:txBody>
      </p:sp>
      <p:sp>
        <p:nvSpPr>
          <p:cNvPr id="4" name="Content Placeholder 3">
            <a:extLst>
              <a:ext uri="{FF2B5EF4-FFF2-40B4-BE49-F238E27FC236}">
                <a16:creationId xmlns:a16="http://schemas.microsoft.com/office/drawing/2014/main" id="{BEE36697-7800-40C1-8B88-59BA395F955E}"/>
              </a:ext>
            </a:extLst>
          </p:cNvPr>
          <p:cNvSpPr>
            <a:spLocks noGrp="1"/>
          </p:cNvSpPr>
          <p:nvPr>
            <p:ph idx="1"/>
          </p:nvPr>
        </p:nvSpPr>
        <p:spPr/>
        <p:txBody>
          <a:bodyPr/>
          <a:lstStyle/>
          <a:p>
            <a:r>
              <a:rPr lang="en-US" dirty="0"/>
              <a:t>Changes group's attributes.</a:t>
            </a:r>
          </a:p>
          <a:p>
            <a:r>
              <a:rPr lang="en-US" dirty="0"/>
              <a:t>Edits </a:t>
            </a:r>
            <a:r>
              <a:rPr lang="en-US" dirty="0">
                <a:latin typeface="Cutive Mono" panose="020B0604020202020204" charset="0"/>
              </a:rPr>
              <a:t>/etc/group</a:t>
            </a:r>
            <a:r>
              <a:rPr lang="en-US" dirty="0"/>
              <a:t> file.</a:t>
            </a:r>
          </a:p>
        </p:txBody>
      </p:sp>
      <p:graphicFrame>
        <p:nvGraphicFramePr>
          <p:cNvPr id="5" name="Group 23">
            <a:extLst>
              <a:ext uri="{FF2B5EF4-FFF2-40B4-BE49-F238E27FC236}">
                <a16:creationId xmlns:a16="http://schemas.microsoft.com/office/drawing/2014/main" id="{EE2757AF-2EB3-4BBE-8328-EA6BCA8C2EED}"/>
              </a:ext>
            </a:extLst>
          </p:cNvPr>
          <p:cNvGraphicFramePr>
            <a:graphicFrameLocks noGrp="1"/>
          </p:cNvGraphicFramePr>
          <p:nvPr>
            <p:extLst>
              <p:ext uri="{D42A27DB-BD31-4B8C-83A1-F6EECF244321}">
                <p14:modId xmlns:p14="http://schemas.microsoft.com/office/powerpoint/2010/main" val="2281809687"/>
              </p:ext>
            </p:extLst>
          </p:nvPr>
        </p:nvGraphicFramePr>
        <p:xfrm>
          <a:off x="1399246" y="2215502"/>
          <a:ext cx="6340928" cy="1097280"/>
        </p:xfrm>
        <a:graphic>
          <a:graphicData uri="http://schemas.openxmlformats.org/drawingml/2006/table">
            <a:tbl>
              <a:tblPr/>
              <a:tblGrid>
                <a:gridCol w="1097739">
                  <a:extLst>
                    <a:ext uri="{9D8B030D-6E8A-4147-A177-3AD203B41FA5}">
                      <a16:colId xmlns:a16="http://schemas.microsoft.com/office/drawing/2014/main" val="20000"/>
                    </a:ext>
                  </a:extLst>
                </a:gridCol>
                <a:gridCol w="1737485">
                  <a:extLst>
                    <a:ext uri="{9D8B030D-6E8A-4147-A177-3AD203B41FA5}">
                      <a16:colId xmlns:a16="http://schemas.microsoft.com/office/drawing/2014/main" val="20001"/>
                    </a:ext>
                  </a:extLst>
                </a:gridCol>
                <a:gridCol w="3505704">
                  <a:extLst>
                    <a:ext uri="{9D8B030D-6E8A-4147-A177-3AD203B41FA5}">
                      <a16:colId xmlns:a16="http://schemas.microsoft.com/office/drawing/2014/main" val="3899545938"/>
                    </a:ext>
                  </a:extLst>
                </a:gridCol>
              </a:tblGrid>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400" b="1" i="0" u="none" strike="noStrike" cap="none" normalizeH="0" baseline="0" dirty="0">
                          <a:ln>
                            <a:noFill/>
                          </a:ln>
                          <a:solidFill>
                            <a:schemeClr val="bg1"/>
                          </a:solidFill>
                          <a:effectLst/>
                          <a:latin typeface="+mn-lt"/>
                          <a:cs typeface="Calibri"/>
                        </a:rPr>
                        <a:t>Option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Used To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mn-lt"/>
                          <a:ea typeface="+mn-ea"/>
                          <a:cs typeface="Calibri"/>
                        </a:rPr>
                        <a:t>Example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val="10000"/>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mn-lt"/>
                          <a:cs typeface="Calibri"/>
                        </a:rPr>
                        <a:t>Change group 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cap="none" normalizeH="0" baseline="0" dirty="0">
                          <a:ln>
                            <a:noFill/>
                          </a:ln>
                          <a:solidFill>
                            <a:srgbClr val="45545F"/>
                          </a:solidFill>
                          <a:effectLst/>
                          <a:latin typeface="Cutive Mono" panose="020B0604020202020204" charset="0"/>
                          <a:cs typeface="Calibri"/>
                        </a:rPr>
                        <a:t>groupmod –g 123 sales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6576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mn-lt"/>
                          <a:ea typeface="+mn-ea"/>
                          <a:cs typeface="Calibri"/>
                        </a:rPr>
                        <a:t>Rename group.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 typeface="Arial" panose="020B0604020202020204" pitchFamily="34" charset="0"/>
                        <a:buNone/>
                        <a:tabLst/>
                      </a:pPr>
                      <a:r>
                        <a:rPr kumimoji="0" lang="en-US" sz="1200" b="0" i="0" u="none" strike="noStrike" kern="1200" cap="none" normalizeH="0" baseline="0" dirty="0">
                          <a:ln>
                            <a:noFill/>
                          </a:ln>
                          <a:solidFill>
                            <a:srgbClr val="45545F"/>
                          </a:solidFill>
                          <a:effectLst/>
                          <a:latin typeface="Cutive Mono" panose="020B0604020202020204" charset="0"/>
                          <a:ea typeface="+mn-ea"/>
                          <a:cs typeface="Calibri"/>
                        </a:rPr>
                        <a:t>groupmod –n newsales sales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78524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7050-9F3C-4E0B-B650-E6CBF7A5459E}"/>
              </a:ext>
            </a:extLst>
          </p:cNvPr>
          <p:cNvSpPr>
            <a:spLocks noGrp="1"/>
          </p:cNvSpPr>
          <p:nvPr>
            <p:ph type="title"/>
          </p:nvPr>
        </p:nvSpPr>
        <p:spPr/>
        <p:txBody>
          <a:bodyPr/>
          <a:lstStyle/>
          <a:p>
            <a:r>
              <a:rPr lang="en-US" dirty="0"/>
              <a:t>The </a:t>
            </a:r>
            <a:r>
              <a:rPr lang="en-US" dirty="0">
                <a:latin typeface="Cutive Mono" panose="020B0604020202020204" charset="0"/>
              </a:rPr>
              <a:t>groupdel</a:t>
            </a:r>
            <a:r>
              <a:rPr lang="en-US" dirty="0"/>
              <a:t> Command</a:t>
            </a:r>
          </a:p>
        </p:txBody>
      </p:sp>
      <p:sp>
        <p:nvSpPr>
          <p:cNvPr id="3" name="Slide Number Placeholder 2">
            <a:extLst>
              <a:ext uri="{FF2B5EF4-FFF2-40B4-BE49-F238E27FC236}">
                <a16:creationId xmlns:a16="http://schemas.microsoft.com/office/drawing/2014/main" id="{BE713EC3-60F0-4814-8EC2-2AB4FEE2E525}"/>
              </a:ext>
            </a:extLst>
          </p:cNvPr>
          <p:cNvSpPr>
            <a:spLocks noGrp="1"/>
          </p:cNvSpPr>
          <p:nvPr>
            <p:ph type="sldNum" sz="quarter" idx="4"/>
          </p:nvPr>
        </p:nvSpPr>
        <p:spPr/>
        <p:txBody>
          <a:bodyPr/>
          <a:lstStyle/>
          <a:p>
            <a:fld id="{2066355A-084C-D24E-9AD2-7E4FC41EA627}" type="slidenum">
              <a:rPr lang="en-US" smtClean="0"/>
              <a:pPr/>
              <a:t>49</a:t>
            </a:fld>
            <a:endParaRPr lang="en-US" dirty="0"/>
          </a:p>
        </p:txBody>
      </p:sp>
      <p:sp>
        <p:nvSpPr>
          <p:cNvPr id="4" name="Content Placeholder 3">
            <a:extLst>
              <a:ext uri="{FF2B5EF4-FFF2-40B4-BE49-F238E27FC236}">
                <a16:creationId xmlns:a16="http://schemas.microsoft.com/office/drawing/2014/main" id="{1092700F-C9DE-49FF-9A54-59B7E2BE1CB8}"/>
              </a:ext>
            </a:extLst>
          </p:cNvPr>
          <p:cNvSpPr>
            <a:spLocks noGrp="1"/>
          </p:cNvSpPr>
          <p:nvPr>
            <p:ph idx="1"/>
          </p:nvPr>
        </p:nvSpPr>
        <p:spPr/>
        <p:txBody>
          <a:bodyPr/>
          <a:lstStyle/>
          <a:p>
            <a:r>
              <a:rPr lang="en-US" dirty="0"/>
              <a:t>Deletes groups from </a:t>
            </a:r>
            <a:r>
              <a:rPr lang="en-US" dirty="0">
                <a:latin typeface="Cutive Mono" panose="020B0604020202020204" charset="0"/>
              </a:rPr>
              <a:t>/etc/group</a:t>
            </a:r>
            <a:r>
              <a:rPr lang="en-US" dirty="0"/>
              <a:t> file.</a:t>
            </a:r>
          </a:p>
          <a:p>
            <a:r>
              <a:rPr lang="en-US" dirty="0"/>
              <a:t>Doesn't delete users.</a:t>
            </a:r>
          </a:p>
          <a:p>
            <a:r>
              <a:rPr lang="en-US" dirty="0"/>
              <a:t>Exercise caution when deleting groups.</a:t>
            </a:r>
          </a:p>
        </p:txBody>
      </p:sp>
    </p:spTree>
    <p:extLst>
      <p:ext uri="{BB962C8B-B14F-4D97-AF65-F5344CB8AC3E}">
        <p14:creationId xmlns:p14="http://schemas.microsoft.com/office/powerpoint/2010/main" val="74906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B06A-2645-49B4-B2CD-ABCB84AFDE29}"/>
              </a:ext>
            </a:extLst>
          </p:cNvPr>
          <p:cNvSpPr>
            <a:spLocks noGrp="1"/>
          </p:cNvSpPr>
          <p:nvPr>
            <p:ph type="title"/>
          </p:nvPr>
        </p:nvSpPr>
        <p:spPr/>
        <p:txBody>
          <a:bodyPr/>
          <a:lstStyle/>
          <a:p>
            <a:r>
              <a:rPr lang="en-US" dirty="0"/>
              <a:t>Superuser</a:t>
            </a:r>
          </a:p>
        </p:txBody>
      </p:sp>
      <p:sp>
        <p:nvSpPr>
          <p:cNvPr id="6" name="Text Placeholder 5">
            <a:extLst>
              <a:ext uri="{FF2B5EF4-FFF2-40B4-BE49-F238E27FC236}">
                <a16:creationId xmlns:a16="http://schemas.microsoft.com/office/drawing/2014/main" id="{A8564E63-1F4A-4E76-86BE-9B9355D37B3B}"/>
              </a:ext>
            </a:extLst>
          </p:cNvPr>
          <p:cNvSpPr>
            <a:spLocks noGrp="1"/>
          </p:cNvSpPr>
          <p:nvPr>
            <p:ph type="body" sz="quarter" idx="13"/>
          </p:nvPr>
        </p:nvSpPr>
        <p:spPr/>
        <p:txBody>
          <a:bodyPr/>
          <a:lstStyle/>
          <a:p>
            <a:r>
              <a:rPr lang="en-US" dirty="0"/>
              <a:t>The local administrative account on a Linux system, typically named root.</a:t>
            </a:r>
          </a:p>
        </p:txBody>
      </p:sp>
      <p:sp>
        <p:nvSpPr>
          <p:cNvPr id="3" name="Slide Number Placeholder 2">
            <a:extLst>
              <a:ext uri="{FF2B5EF4-FFF2-40B4-BE49-F238E27FC236}">
                <a16:creationId xmlns:a16="http://schemas.microsoft.com/office/drawing/2014/main" id="{515B9773-F507-40D0-8930-9400DE34CD5A}"/>
              </a:ext>
            </a:extLst>
          </p:cNvPr>
          <p:cNvSpPr>
            <a:spLocks noGrp="1"/>
          </p:cNvSpPr>
          <p:nvPr>
            <p:ph type="sldNum" sz="quarter" idx="4"/>
          </p:nvPr>
        </p:nvSpPr>
        <p:spPr/>
        <p:txBody>
          <a:bodyPr/>
          <a:lstStyle/>
          <a:p>
            <a:fld id="{2066355A-084C-D24E-9AD2-7E4FC41EA627}" type="slidenum">
              <a:rPr lang="en-US" smtClean="0"/>
              <a:pPr/>
              <a:t>5</a:t>
            </a:fld>
            <a:endParaRPr lang="en-US" dirty="0"/>
          </a:p>
        </p:txBody>
      </p:sp>
      <p:sp>
        <p:nvSpPr>
          <p:cNvPr id="5" name="Content Placeholder 4">
            <a:extLst>
              <a:ext uri="{FF2B5EF4-FFF2-40B4-BE49-F238E27FC236}">
                <a16:creationId xmlns:a16="http://schemas.microsoft.com/office/drawing/2014/main" id="{A1C10222-AB77-4F74-AE02-1F99FD19CDBB}"/>
              </a:ext>
            </a:extLst>
          </p:cNvPr>
          <p:cNvSpPr>
            <a:spLocks noGrp="1"/>
          </p:cNvSpPr>
          <p:nvPr>
            <p:ph idx="1"/>
          </p:nvPr>
        </p:nvSpPr>
        <p:spPr/>
        <p:txBody>
          <a:bodyPr/>
          <a:lstStyle/>
          <a:p>
            <a:r>
              <a:rPr lang="en-US" dirty="0"/>
              <a:t>Used to manage users, configure devices, etc.</a:t>
            </a:r>
          </a:p>
          <a:p>
            <a:r>
              <a:rPr lang="en-US" dirty="0"/>
              <a:t>System runs services as root.</a:t>
            </a:r>
          </a:p>
          <a:p>
            <a:r>
              <a:rPr lang="en-US" dirty="0"/>
              <a:t>May run potentially destructive commands.</a:t>
            </a:r>
          </a:p>
          <a:p>
            <a:r>
              <a:rPr lang="en-US" dirty="0"/>
              <a:t>Best practice is to not log on as root.</a:t>
            </a:r>
          </a:p>
          <a:p>
            <a:pPr lvl="1"/>
            <a:r>
              <a:rPr lang="en-US" dirty="0"/>
              <a:t>Elevate privileges from non-privileged account when necessary.</a:t>
            </a:r>
          </a:p>
        </p:txBody>
      </p:sp>
    </p:spTree>
    <p:extLst>
      <p:ext uri="{BB962C8B-B14F-4D97-AF65-F5344CB8AC3E}">
        <p14:creationId xmlns:p14="http://schemas.microsoft.com/office/powerpoint/2010/main" val="1345860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5EEDC0-FB09-4A4C-BA43-1F20F4EDF416}"/>
              </a:ext>
            </a:extLst>
          </p:cNvPr>
          <p:cNvSpPr>
            <a:spLocks noGrp="1"/>
          </p:cNvSpPr>
          <p:nvPr>
            <p:ph type="body" sz="quarter" idx="13"/>
          </p:nvPr>
        </p:nvSpPr>
        <p:spPr/>
        <p:txBody>
          <a:bodyPr/>
          <a:lstStyle/>
          <a:p>
            <a:r>
              <a:rPr lang="en-US" dirty="0"/>
              <a:t>Discussing Creating, Modifying, and Deleting Groups</a:t>
            </a:r>
          </a:p>
        </p:txBody>
      </p:sp>
      <p:sp>
        <p:nvSpPr>
          <p:cNvPr id="3" name="Slide Number Placeholder 2">
            <a:extLst>
              <a:ext uri="{FF2B5EF4-FFF2-40B4-BE49-F238E27FC236}">
                <a16:creationId xmlns:a16="http://schemas.microsoft.com/office/drawing/2014/main" id="{8E47D867-FDDE-4329-BC00-6BED865FD881}"/>
              </a:ext>
            </a:extLst>
          </p:cNvPr>
          <p:cNvSpPr>
            <a:spLocks noGrp="1"/>
          </p:cNvSpPr>
          <p:nvPr>
            <p:ph type="sldNum" sz="quarter" idx="4"/>
          </p:nvPr>
        </p:nvSpPr>
        <p:spPr/>
        <p:txBody>
          <a:bodyPr/>
          <a:lstStyle/>
          <a:p>
            <a:fld id="{2066355A-084C-D24E-9AD2-7E4FC41EA627}" type="slidenum">
              <a:rPr lang="en-US" smtClean="0"/>
              <a:pPr/>
              <a:t>50</a:t>
            </a:fld>
            <a:endParaRPr lang="en-US" dirty="0"/>
          </a:p>
        </p:txBody>
      </p:sp>
    </p:spTree>
    <p:extLst>
      <p:ext uri="{BB962C8B-B14F-4D97-AF65-F5344CB8AC3E}">
        <p14:creationId xmlns:p14="http://schemas.microsoft.com/office/powerpoint/2010/main" val="3237705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99A1D-F31B-3049-8465-D2EC41178081}"/>
              </a:ext>
            </a:extLst>
          </p:cNvPr>
          <p:cNvSpPr>
            <a:spLocks noGrp="1"/>
          </p:cNvSpPr>
          <p:nvPr>
            <p:ph idx="1"/>
          </p:nvPr>
        </p:nvSpPr>
        <p:spPr/>
        <p:txBody>
          <a:bodyPr/>
          <a:lstStyle/>
          <a:p>
            <a:r>
              <a:rPr lang="en-US" b="1" dirty="0"/>
              <a:t>Why do administrators, classes, and best practices state that you should manage users by managing groups?</a:t>
            </a:r>
          </a:p>
          <a:p>
            <a:endParaRPr lang="en-US" b="1" dirty="0"/>
          </a:p>
          <a:p>
            <a:r>
              <a:rPr lang="en-US" b="1" dirty="0"/>
              <a:t>ANSWER:</a:t>
            </a:r>
          </a:p>
          <a:p>
            <a:pPr lvl="1"/>
            <a:r>
              <a:rPr lang="en-US" dirty="0"/>
              <a:t>Managing groups simplifies user administration. Rather than granting explicit permissions to users on an individual basis, you grant them to groups and add users to those groups.</a:t>
            </a:r>
          </a:p>
          <a:p>
            <a:endParaRPr lang="en-US" dirty="0"/>
          </a:p>
        </p:txBody>
      </p:sp>
      <p:sp>
        <p:nvSpPr>
          <p:cNvPr id="3" name="Title 2">
            <a:extLst>
              <a:ext uri="{FF2B5EF4-FFF2-40B4-BE49-F238E27FC236}">
                <a16:creationId xmlns:a16="http://schemas.microsoft.com/office/drawing/2014/main" id="{728DD6C7-ED1F-DA40-A98D-26192A43E98B}"/>
              </a:ext>
            </a:extLst>
          </p:cNvPr>
          <p:cNvSpPr>
            <a:spLocks noGrp="1"/>
          </p:cNvSpPr>
          <p:nvPr>
            <p:ph type="title"/>
          </p:nvPr>
        </p:nvSpPr>
        <p:spPr>
          <a:xfrm>
            <a:off x="341924" y="148785"/>
            <a:ext cx="8460151" cy="633458"/>
          </a:xfrm>
        </p:spPr>
        <p:txBody>
          <a:bodyPr/>
          <a:lstStyle/>
          <a:p>
            <a:r>
              <a:rPr lang="en-US" dirty="0"/>
              <a:t>Activity 2-7: Discussing Creating, Modifying, and Deleting Groups</a:t>
            </a:r>
          </a:p>
        </p:txBody>
      </p:sp>
      <p:sp>
        <p:nvSpPr>
          <p:cNvPr id="4" name="Slide Number Placeholder 3">
            <a:extLst>
              <a:ext uri="{FF2B5EF4-FFF2-40B4-BE49-F238E27FC236}">
                <a16:creationId xmlns:a16="http://schemas.microsoft.com/office/drawing/2014/main" id="{30141883-B59E-414C-857E-ECF931FAECE5}"/>
              </a:ext>
            </a:extLst>
          </p:cNvPr>
          <p:cNvSpPr>
            <a:spLocks noGrp="1"/>
          </p:cNvSpPr>
          <p:nvPr>
            <p:ph type="sldNum" sz="quarter" idx="4"/>
          </p:nvPr>
        </p:nvSpPr>
        <p:spPr/>
        <p:txBody>
          <a:bodyPr/>
          <a:lstStyle/>
          <a:p>
            <a:fld id="{2066355A-084C-D24E-9AD2-7E4FC41EA627}" type="slidenum">
              <a:rPr lang="en-US" smtClean="0"/>
              <a:pPr/>
              <a:t>51</a:t>
            </a:fld>
            <a:endParaRPr lang="en-US" dirty="0"/>
          </a:p>
        </p:txBody>
      </p:sp>
    </p:spTree>
    <p:extLst>
      <p:ext uri="{BB962C8B-B14F-4D97-AF65-F5344CB8AC3E}">
        <p14:creationId xmlns:p14="http://schemas.microsoft.com/office/powerpoint/2010/main" val="75820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99A1D-F31B-3049-8465-D2EC41178081}"/>
              </a:ext>
            </a:extLst>
          </p:cNvPr>
          <p:cNvSpPr>
            <a:spLocks noGrp="1"/>
          </p:cNvSpPr>
          <p:nvPr>
            <p:ph idx="1"/>
          </p:nvPr>
        </p:nvSpPr>
        <p:spPr/>
        <p:txBody>
          <a:bodyPr/>
          <a:lstStyle/>
          <a:p>
            <a:r>
              <a:rPr lang="en-US" b="1" dirty="0"/>
              <a:t>Which file contains the groups and user members of those groups?</a:t>
            </a:r>
          </a:p>
          <a:p>
            <a:endParaRPr lang="en-US" b="1" dirty="0"/>
          </a:p>
          <a:p>
            <a:r>
              <a:rPr lang="en-US" b="1" dirty="0"/>
              <a:t>ANSWER:</a:t>
            </a:r>
          </a:p>
          <a:p>
            <a:pPr lvl="1"/>
            <a:r>
              <a:rPr lang="en-US" dirty="0"/>
              <a:t>/</a:t>
            </a:r>
            <a:r>
              <a:rPr lang="en-US" dirty="0" err="1"/>
              <a:t>etc</a:t>
            </a:r>
            <a:r>
              <a:rPr lang="en-US" dirty="0"/>
              <a:t>/group</a:t>
            </a:r>
          </a:p>
          <a:p>
            <a:endParaRPr lang="en-US" dirty="0"/>
          </a:p>
        </p:txBody>
      </p:sp>
      <p:sp>
        <p:nvSpPr>
          <p:cNvPr id="3" name="Title 2">
            <a:extLst>
              <a:ext uri="{FF2B5EF4-FFF2-40B4-BE49-F238E27FC236}">
                <a16:creationId xmlns:a16="http://schemas.microsoft.com/office/drawing/2014/main" id="{728DD6C7-ED1F-DA40-A98D-26192A43E98B}"/>
              </a:ext>
            </a:extLst>
          </p:cNvPr>
          <p:cNvSpPr>
            <a:spLocks noGrp="1"/>
          </p:cNvSpPr>
          <p:nvPr>
            <p:ph type="title"/>
          </p:nvPr>
        </p:nvSpPr>
        <p:spPr>
          <a:xfrm>
            <a:off x="341924" y="148785"/>
            <a:ext cx="8460151" cy="633458"/>
          </a:xfrm>
        </p:spPr>
        <p:txBody>
          <a:bodyPr/>
          <a:lstStyle/>
          <a:p>
            <a:r>
              <a:rPr lang="en-US" dirty="0"/>
              <a:t>Activity 2-7: Discussing Creating, Modifying, and Deleting Groups</a:t>
            </a:r>
          </a:p>
        </p:txBody>
      </p:sp>
      <p:sp>
        <p:nvSpPr>
          <p:cNvPr id="4" name="Slide Number Placeholder 3">
            <a:extLst>
              <a:ext uri="{FF2B5EF4-FFF2-40B4-BE49-F238E27FC236}">
                <a16:creationId xmlns:a16="http://schemas.microsoft.com/office/drawing/2014/main" id="{30141883-B59E-414C-857E-ECF931FAECE5}"/>
              </a:ext>
            </a:extLst>
          </p:cNvPr>
          <p:cNvSpPr>
            <a:spLocks noGrp="1"/>
          </p:cNvSpPr>
          <p:nvPr>
            <p:ph type="sldNum" sz="quarter" idx="4"/>
          </p:nvPr>
        </p:nvSpPr>
        <p:spPr/>
        <p:txBody>
          <a:bodyPr/>
          <a:lstStyle/>
          <a:p>
            <a:fld id="{2066355A-084C-D24E-9AD2-7E4FC41EA627}" type="slidenum">
              <a:rPr lang="en-US" smtClean="0"/>
              <a:pPr/>
              <a:t>52</a:t>
            </a:fld>
            <a:endParaRPr lang="en-US" dirty="0"/>
          </a:p>
        </p:txBody>
      </p:sp>
    </p:spTree>
    <p:extLst>
      <p:ext uri="{BB962C8B-B14F-4D97-AF65-F5344CB8AC3E}">
        <p14:creationId xmlns:p14="http://schemas.microsoft.com/office/powerpoint/2010/main" val="119663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99A1D-F31B-3049-8465-D2EC41178081}"/>
              </a:ext>
            </a:extLst>
          </p:cNvPr>
          <p:cNvSpPr>
            <a:spLocks noGrp="1"/>
          </p:cNvSpPr>
          <p:nvPr>
            <p:ph idx="1"/>
          </p:nvPr>
        </p:nvSpPr>
        <p:spPr/>
        <p:txBody>
          <a:bodyPr/>
          <a:lstStyle/>
          <a:p>
            <a:r>
              <a:rPr lang="en-US" b="1" dirty="0"/>
              <a:t>Which three commands does a system administrator use to properly edit a Linux system's group file?</a:t>
            </a:r>
          </a:p>
          <a:p>
            <a:endParaRPr lang="en-US" b="1" dirty="0"/>
          </a:p>
          <a:p>
            <a:r>
              <a:rPr lang="en-US" b="1" dirty="0"/>
              <a:t>ANSWER:</a:t>
            </a:r>
          </a:p>
          <a:p>
            <a:pPr lvl="1"/>
            <a:r>
              <a:rPr lang="en-US" dirty="0" err="1"/>
              <a:t>groupadd</a:t>
            </a:r>
            <a:r>
              <a:rPr lang="en-US" dirty="0"/>
              <a:t>, </a:t>
            </a:r>
            <a:r>
              <a:rPr lang="en-US" dirty="0" err="1"/>
              <a:t>groupmod</a:t>
            </a:r>
            <a:r>
              <a:rPr lang="en-US" dirty="0"/>
              <a:t>, and </a:t>
            </a:r>
            <a:r>
              <a:rPr lang="en-US" dirty="0" err="1"/>
              <a:t>groupdel</a:t>
            </a:r>
            <a:endParaRPr lang="en-US" dirty="0"/>
          </a:p>
          <a:p>
            <a:endParaRPr lang="en-US" dirty="0"/>
          </a:p>
        </p:txBody>
      </p:sp>
      <p:sp>
        <p:nvSpPr>
          <p:cNvPr id="3" name="Title 2">
            <a:extLst>
              <a:ext uri="{FF2B5EF4-FFF2-40B4-BE49-F238E27FC236}">
                <a16:creationId xmlns:a16="http://schemas.microsoft.com/office/drawing/2014/main" id="{728DD6C7-ED1F-DA40-A98D-26192A43E98B}"/>
              </a:ext>
            </a:extLst>
          </p:cNvPr>
          <p:cNvSpPr>
            <a:spLocks noGrp="1"/>
          </p:cNvSpPr>
          <p:nvPr>
            <p:ph type="title"/>
          </p:nvPr>
        </p:nvSpPr>
        <p:spPr>
          <a:xfrm>
            <a:off x="341924" y="148785"/>
            <a:ext cx="8460151" cy="633458"/>
          </a:xfrm>
        </p:spPr>
        <p:txBody>
          <a:bodyPr/>
          <a:lstStyle/>
          <a:p>
            <a:r>
              <a:rPr lang="en-US" dirty="0"/>
              <a:t>Activity 2-7: Discussing Creating, Modifying, and Deleting Groups</a:t>
            </a:r>
          </a:p>
        </p:txBody>
      </p:sp>
      <p:sp>
        <p:nvSpPr>
          <p:cNvPr id="4" name="Slide Number Placeholder 3">
            <a:extLst>
              <a:ext uri="{FF2B5EF4-FFF2-40B4-BE49-F238E27FC236}">
                <a16:creationId xmlns:a16="http://schemas.microsoft.com/office/drawing/2014/main" id="{30141883-B59E-414C-857E-ECF931FAECE5}"/>
              </a:ext>
            </a:extLst>
          </p:cNvPr>
          <p:cNvSpPr>
            <a:spLocks noGrp="1"/>
          </p:cNvSpPr>
          <p:nvPr>
            <p:ph type="sldNum" sz="quarter" idx="4"/>
          </p:nvPr>
        </p:nvSpPr>
        <p:spPr/>
        <p:txBody>
          <a:bodyPr/>
          <a:lstStyle/>
          <a:p>
            <a:fld id="{2066355A-084C-D24E-9AD2-7E4FC41EA627}" type="slidenum">
              <a:rPr lang="en-US" smtClean="0"/>
              <a:pPr/>
              <a:t>53</a:t>
            </a:fld>
            <a:endParaRPr lang="en-US" dirty="0"/>
          </a:p>
        </p:txBody>
      </p:sp>
    </p:spTree>
    <p:extLst>
      <p:ext uri="{BB962C8B-B14F-4D97-AF65-F5344CB8AC3E}">
        <p14:creationId xmlns:p14="http://schemas.microsoft.com/office/powerpoint/2010/main" val="87243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99A1D-F31B-3049-8465-D2EC41178081}"/>
              </a:ext>
            </a:extLst>
          </p:cNvPr>
          <p:cNvSpPr>
            <a:spLocks noGrp="1"/>
          </p:cNvSpPr>
          <p:nvPr>
            <p:ph idx="1"/>
          </p:nvPr>
        </p:nvSpPr>
        <p:spPr/>
        <p:txBody>
          <a:bodyPr/>
          <a:lstStyle/>
          <a:p>
            <a:r>
              <a:rPr lang="en-US" b="1" dirty="0"/>
              <a:t>Which command does a system administrator use to add a user (</a:t>
            </a:r>
            <a:r>
              <a:rPr lang="en-US" b="1" dirty="0" err="1"/>
              <a:t>bsmith</a:t>
            </a:r>
            <a:r>
              <a:rPr lang="en-US" b="1" dirty="0"/>
              <a:t>) to an existing group (finance)?</a:t>
            </a:r>
          </a:p>
          <a:p>
            <a:endParaRPr lang="en-US" b="1" dirty="0"/>
          </a:p>
          <a:p>
            <a:r>
              <a:rPr lang="en-US" b="1" dirty="0"/>
              <a:t>ANSWER:</a:t>
            </a:r>
          </a:p>
          <a:p>
            <a:pPr lvl="1"/>
            <a:r>
              <a:rPr lang="en-US" dirty="0" err="1"/>
              <a:t>sudo</a:t>
            </a:r>
            <a:r>
              <a:rPr lang="en-US" dirty="0"/>
              <a:t> </a:t>
            </a:r>
            <a:r>
              <a:rPr lang="en-US" dirty="0" err="1"/>
              <a:t>usermod</a:t>
            </a:r>
            <a:r>
              <a:rPr lang="en-US" dirty="0"/>
              <a:t> -</a:t>
            </a:r>
            <a:r>
              <a:rPr lang="en-US" dirty="0" err="1"/>
              <a:t>aG</a:t>
            </a:r>
            <a:r>
              <a:rPr lang="en-US" dirty="0"/>
              <a:t> finance </a:t>
            </a:r>
            <a:r>
              <a:rPr lang="en-US" dirty="0" err="1"/>
              <a:t>bsmith</a:t>
            </a:r>
            <a:endParaRPr lang="en-US" dirty="0"/>
          </a:p>
          <a:p>
            <a:endParaRPr lang="en-US" dirty="0"/>
          </a:p>
        </p:txBody>
      </p:sp>
      <p:sp>
        <p:nvSpPr>
          <p:cNvPr id="3" name="Title 2">
            <a:extLst>
              <a:ext uri="{FF2B5EF4-FFF2-40B4-BE49-F238E27FC236}">
                <a16:creationId xmlns:a16="http://schemas.microsoft.com/office/drawing/2014/main" id="{728DD6C7-ED1F-DA40-A98D-26192A43E98B}"/>
              </a:ext>
            </a:extLst>
          </p:cNvPr>
          <p:cNvSpPr>
            <a:spLocks noGrp="1"/>
          </p:cNvSpPr>
          <p:nvPr>
            <p:ph type="title"/>
          </p:nvPr>
        </p:nvSpPr>
        <p:spPr>
          <a:xfrm>
            <a:off x="341924" y="148785"/>
            <a:ext cx="8460151" cy="633458"/>
          </a:xfrm>
        </p:spPr>
        <p:txBody>
          <a:bodyPr/>
          <a:lstStyle/>
          <a:p>
            <a:r>
              <a:rPr lang="en-US" dirty="0"/>
              <a:t>Activity 2-7: Discussing Creating, Modifying, and Deleting Groups</a:t>
            </a:r>
          </a:p>
        </p:txBody>
      </p:sp>
      <p:sp>
        <p:nvSpPr>
          <p:cNvPr id="4" name="Slide Number Placeholder 3">
            <a:extLst>
              <a:ext uri="{FF2B5EF4-FFF2-40B4-BE49-F238E27FC236}">
                <a16:creationId xmlns:a16="http://schemas.microsoft.com/office/drawing/2014/main" id="{30141883-B59E-414C-857E-ECF931FAECE5}"/>
              </a:ext>
            </a:extLst>
          </p:cNvPr>
          <p:cNvSpPr>
            <a:spLocks noGrp="1"/>
          </p:cNvSpPr>
          <p:nvPr>
            <p:ph type="sldNum" sz="quarter" idx="4"/>
          </p:nvPr>
        </p:nvSpPr>
        <p:spPr/>
        <p:txBody>
          <a:bodyPr/>
          <a:lstStyle/>
          <a:p>
            <a:fld id="{2066355A-084C-D24E-9AD2-7E4FC41EA627}" type="slidenum">
              <a:rPr lang="en-US" smtClean="0"/>
              <a:pPr/>
              <a:t>54</a:t>
            </a:fld>
            <a:endParaRPr lang="en-US" dirty="0"/>
          </a:p>
        </p:txBody>
      </p:sp>
    </p:spTree>
    <p:extLst>
      <p:ext uri="{BB962C8B-B14F-4D97-AF65-F5344CB8AC3E}">
        <p14:creationId xmlns:p14="http://schemas.microsoft.com/office/powerpoint/2010/main" val="156103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99A1D-F31B-3049-8465-D2EC41178081}"/>
              </a:ext>
            </a:extLst>
          </p:cNvPr>
          <p:cNvSpPr>
            <a:spLocks noGrp="1"/>
          </p:cNvSpPr>
          <p:nvPr>
            <p:ph idx="1"/>
          </p:nvPr>
        </p:nvSpPr>
        <p:spPr/>
        <p:txBody>
          <a:bodyPr/>
          <a:lstStyle/>
          <a:p>
            <a:r>
              <a:rPr lang="en-US" b="1" dirty="0"/>
              <a:t>True or false? The </a:t>
            </a:r>
            <a:r>
              <a:rPr lang="en-US" b="1" dirty="0" err="1"/>
              <a:t>groupmod</a:t>
            </a:r>
            <a:r>
              <a:rPr lang="en-US" b="1" dirty="0"/>
              <a:t> command is used to change the name of an existing group.</a:t>
            </a:r>
          </a:p>
          <a:p>
            <a:endParaRPr lang="en-US" b="1" dirty="0"/>
          </a:p>
          <a:p>
            <a:r>
              <a:rPr lang="en-US" b="1" dirty="0"/>
              <a:t>ANSWER:</a:t>
            </a:r>
          </a:p>
          <a:p>
            <a:pPr lvl="1"/>
            <a:r>
              <a:rPr lang="en-US" dirty="0"/>
              <a:t>True.</a:t>
            </a:r>
          </a:p>
        </p:txBody>
      </p:sp>
      <p:sp>
        <p:nvSpPr>
          <p:cNvPr id="3" name="Title 2">
            <a:extLst>
              <a:ext uri="{FF2B5EF4-FFF2-40B4-BE49-F238E27FC236}">
                <a16:creationId xmlns:a16="http://schemas.microsoft.com/office/drawing/2014/main" id="{728DD6C7-ED1F-DA40-A98D-26192A43E98B}"/>
              </a:ext>
            </a:extLst>
          </p:cNvPr>
          <p:cNvSpPr>
            <a:spLocks noGrp="1"/>
          </p:cNvSpPr>
          <p:nvPr>
            <p:ph type="title"/>
          </p:nvPr>
        </p:nvSpPr>
        <p:spPr>
          <a:xfrm>
            <a:off x="341924" y="148785"/>
            <a:ext cx="8460151" cy="633458"/>
          </a:xfrm>
        </p:spPr>
        <p:txBody>
          <a:bodyPr/>
          <a:lstStyle/>
          <a:p>
            <a:r>
              <a:rPr lang="en-US" dirty="0"/>
              <a:t>Activity 2-7: Discussing Creating, Modifying, and Deleting Groups</a:t>
            </a:r>
          </a:p>
        </p:txBody>
      </p:sp>
      <p:sp>
        <p:nvSpPr>
          <p:cNvPr id="4" name="Slide Number Placeholder 3">
            <a:extLst>
              <a:ext uri="{FF2B5EF4-FFF2-40B4-BE49-F238E27FC236}">
                <a16:creationId xmlns:a16="http://schemas.microsoft.com/office/drawing/2014/main" id="{30141883-B59E-414C-857E-ECF931FAECE5}"/>
              </a:ext>
            </a:extLst>
          </p:cNvPr>
          <p:cNvSpPr>
            <a:spLocks noGrp="1"/>
          </p:cNvSpPr>
          <p:nvPr>
            <p:ph type="sldNum" sz="quarter" idx="4"/>
          </p:nvPr>
        </p:nvSpPr>
        <p:spPr/>
        <p:txBody>
          <a:bodyPr/>
          <a:lstStyle/>
          <a:p>
            <a:fld id="{2066355A-084C-D24E-9AD2-7E4FC41EA627}" type="slidenum">
              <a:rPr lang="en-US" smtClean="0"/>
              <a:pPr/>
              <a:t>55</a:t>
            </a:fld>
            <a:endParaRPr lang="en-US" dirty="0"/>
          </a:p>
        </p:txBody>
      </p:sp>
    </p:spTree>
    <p:extLst>
      <p:ext uri="{BB962C8B-B14F-4D97-AF65-F5344CB8AC3E}">
        <p14:creationId xmlns:p14="http://schemas.microsoft.com/office/powerpoint/2010/main" val="427107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0A4D-E428-ED46-8A13-59A5F78E7490}"/>
              </a:ext>
            </a:extLst>
          </p:cNvPr>
          <p:cNvSpPr>
            <a:spLocks noGrp="1"/>
          </p:cNvSpPr>
          <p:nvPr>
            <p:ph type="title"/>
          </p:nvPr>
        </p:nvSpPr>
        <p:spPr/>
        <p:txBody>
          <a:bodyPr/>
          <a:lstStyle/>
          <a:p>
            <a:r>
              <a:rPr lang="en-US" dirty="0"/>
              <a:t>Topic D: Query Users and Groups</a:t>
            </a:r>
          </a:p>
        </p:txBody>
      </p:sp>
      <p:sp>
        <p:nvSpPr>
          <p:cNvPr id="3" name="Slide Number Placeholder 2">
            <a:extLst>
              <a:ext uri="{FF2B5EF4-FFF2-40B4-BE49-F238E27FC236}">
                <a16:creationId xmlns:a16="http://schemas.microsoft.com/office/drawing/2014/main" id="{5B451C54-3F99-6B41-A014-13B95A31F1E2}"/>
              </a:ext>
            </a:extLst>
          </p:cNvPr>
          <p:cNvSpPr>
            <a:spLocks noGrp="1"/>
          </p:cNvSpPr>
          <p:nvPr>
            <p:ph type="sldNum" sz="quarter" idx="4"/>
          </p:nvPr>
        </p:nvSpPr>
        <p:spPr/>
        <p:txBody>
          <a:bodyPr/>
          <a:lstStyle/>
          <a:p>
            <a:fld id="{2066355A-084C-D24E-9AD2-7E4FC41EA627}" type="slidenum">
              <a:rPr lang="en-US" smtClean="0"/>
              <a:pPr/>
              <a:t>56</a:t>
            </a:fld>
            <a:endParaRPr lang="en-US" dirty="0"/>
          </a:p>
        </p:txBody>
      </p:sp>
      <p:sp>
        <p:nvSpPr>
          <p:cNvPr id="4" name="Content Placeholder 3">
            <a:extLst>
              <a:ext uri="{FF2B5EF4-FFF2-40B4-BE49-F238E27FC236}">
                <a16:creationId xmlns:a16="http://schemas.microsoft.com/office/drawing/2014/main" id="{04E2A1CB-6D71-7A4D-BC9E-D5CF9E66404C}"/>
              </a:ext>
            </a:extLst>
          </p:cNvPr>
          <p:cNvSpPr>
            <a:spLocks noGrp="1"/>
          </p:cNvSpPr>
          <p:nvPr>
            <p:ph idx="1"/>
          </p:nvPr>
        </p:nvSpPr>
        <p:spPr>
          <a:xfrm>
            <a:off x="1020018" y="826646"/>
            <a:ext cx="8460152" cy="3445025"/>
          </a:xfrm>
        </p:spPr>
        <p:txBody>
          <a:bodyPr/>
          <a:lstStyle/>
          <a:p>
            <a:pPr marL="0" indent="0">
              <a:buNone/>
            </a:pPr>
            <a:r>
              <a:rPr lang="en-US" dirty="0"/>
              <a:t>Exam Objectives:</a:t>
            </a:r>
          </a:p>
          <a:p>
            <a:r>
              <a:rPr lang="en-US" dirty="0"/>
              <a:t>2.2 Given a scenario, manage users and groups.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7248" y="826646"/>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01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42E9AD8-08C8-43B7-85A2-24348C750DF0}"/>
              </a:ext>
            </a:extLst>
          </p:cNvPr>
          <p:cNvSpPr>
            <a:spLocks noGrp="1"/>
          </p:cNvSpPr>
          <p:nvPr>
            <p:ph idx="1"/>
          </p:nvPr>
        </p:nvSpPr>
        <p:spPr/>
        <p:txBody>
          <a:bodyPr/>
          <a:lstStyle/>
          <a:p>
            <a:r>
              <a:rPr lang="en-US" dirty="0"/>
              <a:t>You need to group users together to make management easier.</a:t>
            </a:r>
          </a:p>
          <a:p>
            <a:pPr lvl="1"/>
            <a:r>
              <a:rPr lang="en-US" dirty="0"/>
              <a:t>Groups will correspond to different departments.</a:t>
            </a:r>
          </a:p>
          <a:p>
            <a:r>
              <a:rPr lang="en-US" dirty="0"/>
              <a:t>You'll need to rename Graphics group to fit naming scheme.</a:t>
            </a:r>
          </a:p>
          <a:p>
            <a:r>
              <a:rPr lang="en-US" dirty="0"/>
              <a:t>You'll add users to groups.</a:t>
            </a:r>
          </a:p>
          <a:p>
            <a:r>
              <a:rPr lang="en-US" dirty="0"/>
              <a:t>You'll finish by deleting a group.</a:t>
            </a:r>
          </a:p>
        </p:txBody>
      </p:sp>
      <p:sp>
        <p:nvSpPr>
          <p:cNvPr id="5" name="Title 4">
            <a:extLst>
              <a:ext uri="{FF2B5EF4-FFF2-40B4-BE49-F238E27FC236}">
                <a16:creationId xmlns:a16="http://schemas.microsoft.com/office/drawing/2014/main" id="{88EDDC68-BB0E-4B49-A11E-A1B312257BBF}"/>
              </a:ext>
            </a:extLst>
          </p:cNvPr>
          <p:cNvSpPr>
            <a:spLocks noGrp="1"/>
          </p:cNvSpPr>
          <p:nvPr>
            <p:ph type="title"/>
          </p:nvPr>
        </p:nvSpPr>
        <p:spPr/>
        <p:txBody>
          <a:bodyPr/>
          <a:lstStyle/>
          <a:p>
            <a:r>
              <a:rPr lang="en-US" dirty="0"/>
              <a:t>Activity: Creating, Modifying, and Deleting Groups</a:t>
            </a:r>
          </a:p>
        </p:txBody>
      </p:sp>
      <p:sp>
        <p:nvSpPr>
          <p:cNvPr id="3" name="Slide Number Placeholder 2">
            <a:extLst>
              <a:ext uri="{FF2B5EF4-FFF2-40B4-BE49-F238E27FC236}">
                <a16:creationId xmlns:a16="http://schemas.microsoft.com/office/drawing/2014/main" id="{5691628B-3CC5-4118-A8A6-8797A89C3B41}"/>
              </a:ext>
            </a:extLst>
          </p:cNvPr>
          <p:cNvSpPr>
            <a:spLocks noGrp="1"/>
          </p:cNvSpPr>
          <p:nvPr>
            <p:ph type="sldNum" sz="quarter" idx="4"/>
          </p:nvPr>
        </p:nvSpPr>
        <p:spPr/>
        <p:txBody>
          <a:bodyPr/>
          <a:lstStyle/>
          <a:p>
            <a:fld id="{2066355A-084C-D24E-9AD2-7E4FC41EA627}" type="slidenum">
              <a:rPr lang="en-US" smtClean="0"/>
              <a:pPr/>
              <a:t>57</a:t>
            </a:fld>
            <a:endParaRPr lang="en-US" dirty="0"/>
          </a:p>
        </p:txBody>
      </p:sp>
    </p:spTree>
    <p:extLst>
      <p:ext uri="{BB962C8B-B14F-4D97-AF65-F5344CB8AC3E}">
        <p14:creationId xmlns:p14="http://schemas.microsoft.com/office/powerpoint/2010/main" val="2714010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CF2B10-D292-4B5B-A42E-A5CC590C2261}"/>
              </a:ext>
            </a:extLst>
          </p:cNvPr>
          <p:cNvSpPr>
            <a:spLocks noGrp="1"/>
          </p:cNvSpPr>
          <p:nvPr>
            <p:ph type="title"/>
          </p:nvPr>
        </p:nvSpPr>
        <p:spPr/>
        <p:txBody>
          <a:bodyPr/>
          <a:lstStyle/>
          <a:p>
            <a:r>
              <a:rPr lang="en-US" dirty="0"/>
              <a:t>Account Querying</a:t>
            </a:r>
          </a:p>
        </p:txBody>
      </p:sp>
      <p:sp>
        <p:nvSpPr>
          <p:cNvPr id="4" name="Slide Number Placeholder 3">
            <a:extLst>
              <a:ext uri="{FF2B5EF4-FFF2-40B4-BE49-F238E27FC236}">
                <a16:creationId xmlns:a16="http://schemas.microsoft.com/office/drawing/2014/main" id="{1F3A1D0D-EB01-4BD8-80B1-CEFA20BA6902}"/>
              </a:ext>
            </a:extLst>
          </p:cNvPr>
          <p:cNvSpPr>
            <a:spLocks noGrp="1"/>
          </p:cNvSpPr>
          <p:nvPr>
            <p:ph type="sldNum" sz="quarter" idx="4"/>
          </p:nvPr>
        </p:nvSpPr>
        <p:spPr/>
        <p:txBody>
          <a:bodyPr/>
          <a:lstStyle/>
          <a:p>
            <a:fld id="{2066355A-084C-D24E-9AD2-7E4FC41EA627}" type="slidenum">
              <a:rPr lang="en-US" smtClean="0"/>
              <a:pPr/>
              <a:t>58</a:t>
            </a:fld>
            <a:endParaRPr lang="en-US" dirty="0"/>
          </a:p>
        </p:txBody>
      </p:sp>
      <p:sp>
        <p:nvSpPr>
          <p:cNvPr id="6" name="Content Placeholder 5">
            <a:extLst>
              <a:ext uri="{FF2B5EF4-FFF2-40B4-BE49-F238E27FC236}">
                <a16:creationId xmlns:a16="http://schemas.microsoft.com/office/drawing/2014/main" id="{8C3F6806-FB2C-4A12-8ED5-4B9502DAD9D8}"/>
              </a:ext>
            </a:extLst>
          </p:cNvPr>
          <p:cNvSpPr>
            <a:spLocks noGrp="1"/>
          </p:cNvSpPr>
          <p:nvPr>
            <p:ph idx="1"/>
          </p:nvPr>
        </p:nvSpPr>
        <p:spPr/>
        <p:txBody>
          <a:bodyPr/>
          <a:lstStyle/>
          <a:p>
            <a:r>
              <a:rPr lang="en-US" dirty="0"/>
              <a:t>Admins may need to gather identity info.</a:t>
            </a:r>
          </a:p>
          <a:p>
            <a:r>
              <a:rPr lang="en-US" dirty="0"/>
              <a:t>Several commands can report user/group info.</a:t>
            </a:r>
          </a:p>
          <a:p>
            <a:r>
              <a:rPr lang="en-US" dirty="0"/>
              <a:t>Useful for troubleshooting problems.</a:t>
            </a:r>
          </a:p>
          <a:p>
            <a:r>
              <a:rPr lang="en-US" dirty="0"/>
              <a:t>Useful for verifying accounts logged in.</a:t>
            </a:r>
          </a:p>
        </p:txBody>
      </p:sp>
    </p:spTree>
    <p:extLst>
      <p:ext uri="{BB962C8B-B14F-4D97-AF65-F5344CB8AC3E}">
        <p14:creationId xmlns:p14="http://schemas.microsoft.com/office/powerpoint/2010/main" val="2312586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3809-45F1-4B46-8AF6-B7BDB5BA94C3}"/>
              </a:ext>
            </a:extLst>
          </p:cNvPr>
          <p:cNvSpPr>
            <a:spLocks noGrp="1"/>
          </p:cNvSpPr>
          <p:nvPr>
            <p:ph type="title"/>
          </p:nvPr>
        </p:nvSpPr>
        <p:spPr/>
        <p:txBody>
          <a:bodyPr/>
          <a:lstStyle/>
          <a:p>
            <a:r>
              <a:rPr lang="en-US" dirty="0"/>
              <a:t>The </a:t>
            </a:r>
            <a:r>
              <a:rPr lang="en-US" dirty="0">
                <a:latin typeface="Cutive Mono" panose="020B0604020202020204" charset="0"/>
              </a:rPr>
              <a:t>whoami</a:t>
            </a:r>
            <a:r>
              <a:rPr lang="en-US" dirty="0"/>
              <a:t> Command (Slide 1 of 2)</a:t>
            </a:r>
          </a:p>
        </p:txBody>
      </p:sp>
      <p:sp>
        <p:nvSpPr>
          <p:cNvPr id="3" name="Slide Number Placeholder 2">
            <a:extLst>
              <a:ext uri="{FF2B5EF4-FFF2-40B4-BE49-F238E27FC236}">
                <a16:creationId xmlns:a16="http://schemas.microsoft.com/office/drawing/2014/main" id="{17C9461D-ECCC-43F3-BCDF-7984ABD9E898}"/>
              </a:ext>
            </a:extLst>
          </p:cNvPr>
          <p:cNvSpPr>
            <a:spLocks noGrp="1"/>
          </p:cNvSpPr>
          <p:nvPr>
            <p:ph type="sldNum" sz="quarter" idx="4"/>
          </p:nvPr>
        </p:nvSpPr>
        <p:spPr/>
        <p:txBody>
          <a:bodyPr/>
          <a:lstStyle/>
          <a:p>
            <a:fld id="{2066355A-084C-D24E-9AD2-7E4FC41EA627}" type="slidenum">
              <a:rPr lang="en-US" smtClean="0"/>
              <a:pPr/>
              <a:t>59</a:t>
            </a:fld>
            <a:endParaRPr lang="en-US" dirty="0"/>
          </a:p>
        </p:txBody>
      </p:sp>
      <p:sp>
        <p:nvSpPr>
          <p:cNvPr id="4" name="Content Placeholder 3">
            <a:extLst>
              <a:ext uri="{FF2B5EF4-FFF2-40B4-BE49-F238E27FC236}">
                <a16:creationId xmlns:a16="http://schemas.microsoft.com/office/drawing/2014/main" id="{B2623C15-8E39-4115-A562-5AF23ED2D1DB}"/>
              </a:ext>
            </a:extLst>
          </p:cNvPr>
          <p:cNvSpPr>
            <a:spLocks noGrp="1"/>
          </p:cNvSpPr>
          <p:nvPr>
            <p:ph idx="1"/>
          </p:nvPr>
        </p:nvSpPr>
        <p:spPr/>
        <p:txBody>
          <a:bodyPr/>
          <a:lstStyle/>
          <a:p>
            <a:r>
              <a:rPr lang="en-US" dirty="0"/>
              <a:t>Displays user name you're currently logged in as.</a:t>
            </a:r>
          </a:p>
          <a:p>
            <a:r>
              <a:rPr lang="en-US" dirty="0"/>
              <a:t>You may need to switch users.</a:t>
            </a:r>
          </a:p>
          <a:p>
            <a:pPr lvl="1"/>
            <a:r>
              <a:rPr lang="en-US" dirty="0"/>
              <a:t>Not sure which one you're using at a given time.</a:t>
            </a:r>
          </a:p>
          <a:p>
            <a:r>
              <a:rPr lang="en-US" dirty="0"/>
              <a:t>Can also verify user name.</a:t>
            </a:r>
          </a:p>
        </p:txBody>
      </p:sp>
    </p:spTree>
    <p:extLst>
      <p:ext uri="{BB962C8B-B14F-4D97-AF65-F5344CB8AC3E}">
        <p14:creationId xmlns:p14="http://schemas.microsoft.com/office/powerpoint/2010/main" val="232812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B767-5F7E-44FA-A73E-017A639AF966}"/>
              </a:ext>
            </a:extLst>
          </p:cNvPr>
          <p:cNvSpPr>
            <a:spLocks noGrp="1"/>
          </p:cNvSpPr>
          <p:nvPr>
            <p:ph type="title"/>
          </p:nvPr>
        </p:nvSpPr>
        <p:spPr/>
        <p:txBody>
          <a:bodyPr/>
          <a:lstStyle/>
          <a:p>
            <a:r>
              <a:rPr lang="en-US" dirty="0"/>
              <a:t>Principle of Least Privilege</a:t>
            </a:r>
          </a:p>
        </p:txBody>
      </p:sp>
      <p:sp>
        <p:nvSpPr>
          <p:cNvPr id="3" name="Text Placeholder 2">
            <a:extLst>
              <a:ext uri="{FF2B5EF4-FFF2-40B4-BE49-F238E27FC236}">
                <a16:creationId xmlns:a16="http://schemas.microsoft.com/office/drawing/2014/main" id="{EB70E349-0F80-4D71-A55E-3E41896B3BA8}"/>
              </a:ext>
            </a:extLst>
          </p:cNvPr>
          <p:cNvSpPr>
            <a:spLocks noGrp="1"/>
          </p:cNvSpPr>
          <p:nvPr>
            <p:ph type="body" sz="quarter" idx="13"/>
          </p:nvPr>
        </p:nvSpPr>
        <p:spPr/>
        <p:txBody>
          <a:bodyPr/>
          <a:lstStyle/>
          <a:p>
            <a:r>
              <a:rPr lang="en-US" dirty="0"/>
              <a:t>A best practice that states that users should have as much access as is required to do their job, but no more than that.</a:t>
            </a:r>
          </a:p>
        </p:txBody>
      </p:sp>
      <p:sp>
        <p:nvSpPr>
          <p:cNvPr id="4" name="Slide Number Placeholder 3">
            <a:extLst>
              <a:ext uri="{FF2B5EF4-FFF2-40B4-BE49-F238E27FC236}">
                <a16:creationId xmlns:a16="http://schemas.microsoft.com/office/drawing/2014/main" id="{7E2137E0-B20A-44DD-A0B7-F837487B51C0}"/>
              </a:ext>
            </a:extLst>
          </p:cNvPr>
          <p:cNvSpPr>
            <a:spLocks noGrp="1"/>
          </p:cNvSpPr>
          <p:nvPr>
            <p:ph type="sldNum" sz="quarter" idx="4"/>
          </p:nvPr>
        </p:nvSpPr>
        <p:spPr/>
        <p:txBody>
          <a:bodyPr/>
          <a:lstStyle/>
          <a:p>
            <a:fld id="{2066355A-084C-D24E-9AD2-7E4FC41EA627}" type="slidenum">
              <a:rPr lang="en-US" smtClean="0"/>
              <a:pPr/>
              <a:t>6</a:t>
            </a:fld>
            <a:endParaRPr lang="en-US" dirty="0"/>
          </a:p>
        </p:txBody>
      </p:sp>
      <p:sp>
        <p:nvSpPr>
          <p:cNvPr id="5" name="Content Placeholder 4">
            <a:extLst>
              <a:ext uri="{FF2B5EF4-FFF2-40B4-BE49-F238E27FC236}">
                <a16:creationId xmlns:a16="http://schemas.microsoft.com/office/drawing/2014/main" id="{B5F4875E-2560-4BAC-AFA0-6003B4E02F7F}"/>
              </a:ext>
            </a:extLst>
          </p:cNvPr>
          <p:cNvSpPr>
            <a:spLocks noGrp="1"/>
          </p:cNvSpPr>
          <p:nvPr>
            <p:ph idx="1"/>
          </p:nvPr>
        </p:nvSpPr>
        <p:spPr/>
        <p:txBody>
          <a:bodyPr/>
          <a:lstStyle/>
          <a:p>
            <a:r>
              <a:rPr lang="en-US" dirty="0"/>
              <a:t>Example: User needs to read but not write to a file.</a:t>
            </a:r>
          </a:p>
          <a:p>
            <a:pPr lvl="1"/>
            <a:r>
              <a:rPr lang="en-US" dirty="0"/>
              <a:t>Only give user read access.</a:t>
            </a:r>
          </a:p>
          <a:p>
            <a:r>
              <a:rPr lang="en-US" dirty="0"/>
              <a:t>Example: User needs to restart but not reconfigure.</a:t>
            </a:r>
          </a:p>
          <a:p>
            <a:pPr lvl="1"/>
            <a:r>
              <a:rPr lang="en-US" dirty="0"/>
              <a:t>Only give user restart privileges.</a:t>
            </a:r>
          </a:p>
          <a:p>
            <a:r>
              <a:rPr lang="en-US" dirty="0"/>
              <a:t>Easier to give more access than take away existing access.</a:t>
            </a:r>
          </a:p>
          <a:p>
            <a:r>
              <a:rPr lang="en-US" dirty="0"/>
              <a:t>Enhances security of the system.</a:t>
            </a:r>
          </a:p>
        </p:txBody>
      </p:sp>
    </p:spTree>
    <p:extLst>
      <p:ext uri="{BB962C8B-B14F-4D97-AF65-F5344CB8AC3E}">
        <p14:creationId xmlns:p14="http://schemas.microsoft.com/office/powerpoint/2010/main" val="3945188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470900-679E-4D54-9224-6C186CDCCD1E}"/>
              </a:ext>
            </a:extLst>
          </p:cNvPr>
          <p:cNvSpPr>
            <a:spLocks noGrp="1"/>
          </p:cNvSpPr>
          <p:nvPr>
            <p:ph type="title"/>
          </p:nvPr>
        </p:nvSpPr>
        <p:spPr/>
        <p:txBody>
          <a:bodyPr/>
          <a:lstStyle/>
          <a:p>
            <a:r>
              <a:rPr lang="en-US" dirty="0"/>
              <a:t>The </a:t>
            </a:r>
            <a:r>
              <a:rPr lang="en-US" dirty="0">
                <a:latin typeface="Cutive Mono" panose="020B0604020202020204" charset="0"/>
              </a:rPr>
              <a:t>whoami</a:t>
            </a:r>
            <a:r>
              <a:rPr lang="en-US" dirty="0"/>
              <a:t> Command (Slide 2 of 2)</a:t>
            </a:r>
          </a:p>
        </p:txBody>
      </p:sp>
      <p:sp>
        <p:nvSpPr>
          <p:cNvPr id="3" name="Slide Number Placeholder 2">
            <a:extLst>
              <a:ext uri="{FF2B5EF4-FFF2-40B4-BE49-F238E27FC236}">
                <a16:creationId xmlns:a16="http://schemas.microsoft.com/office/drawing/2014/main" id="{3195448A-872B-4263-AB60-AFB742E8380A}"/>
              </a:ext>
            </a:extLst>
          </p:cNvPr>
          <p:cNvSpPr>
            <a:spLocks noGrp="1"/>
          </p:cNvSpPr>
          <p:nvPr>
            <p:ph type="sldNum" sz="quarter" idx="4"/>
          </p:nvPr>
        </p:nvSpPr>
        <p:spPr/>
        <p:txBody>
          <a:bodyPr/>
          <a:lstStyle/>
          <a:p>
            <a:fld id="{2066355A-084C-D24E-9AD2-7E4FC41EA627}" type="slidenum">
              <a:rPr lang="en-US" smtClean="0"/>
              <a:pPr/>
              <a:t>60</a:t>
            </a:fld>
            <a:endParaRPr lang="en-US" dirty="0"/>
          </a:p>
        </p:txBody>
      </p:sp>
      <p:pic>
        <p:nvPicPr>
          <p:cNvPr id="4" name="Picture 3">
            <a:extLst>
              <a:ext uri="{FF2B5EF4-FFF2-40B4-BE49-F238E27FC236}">
                <a16:creationId xmlns:a16="http://schemas.microsoft.com/office/drawing/2014/main" id="{0DB4A7AA-C597-4FA0-B713-2EB9D27815A2}"/>
              </a:ext>
            </a:extLst>
          </p:cNvPr>
          <p:cNvPicPr>
            <a:picLocks noChangeAspect="1"/>
          </p:cNvPicPr>
          <p:nvPr/>
        </p:nvPicPr>
        <p:blipFill>
          <a:blip r:embed="rId2"/>
          <a:stretch>
            <a:fillRect/>
          </a:stretch>
        </p:blipFill>
        <p:spPr>
          <a:xfrm>
            <a:off x="829339" y="1026252"/>
            <a:ext cx="7485323" cy="3393347"/>
          </a:xfrm>
          <a:prstGeom prst="rect">
            <a:avLst/>
          </a:prstGeom>
        </p:spPr>
      </p:pic>
    </p:spTree>
    <p:extLst>
      <p:ext uri="{BB962C8B-B14F-4D97-AF65-F5344CB8AC3E}">
        <p14:creationId xmlns:p14="http://schemas.microsoft.com/office/powerpoint/2010/main" val="714742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D7ED-0D48-4572-B894-9996EE344D4A}"/>
              </a:ext>
            </a:extLst>
          </p:cNvPr>
          <p:cNvSpPr>
            <a:spLocks noGrp="1"/>
          </p:cNvSpPr>
          <p:nvPr>
            <p:ph type="title"/>
          </p:nvPr>
        </p:nvSpPr>
        <p:spPr/>
        <p:txBody>
          <a:bodyPr/>
          <a:lstStyle/>
          <a:p>
            <a:r>
              <a:rPr lang="en-US" dirty="0"/>
              <a:t>The </a:t>
            </a:r>
            <a:r>
              <a:rPr lang="en-US" dirty="0">
                <a:latin typeface="Cutive Mono" panose="020B0604020202020204" charset="0"/>
              </a:rPr>
              <a:t>who</a:t>
            </a:r>
            <a:r>
              <a:rPr lang="en-US" dirty="0"/>
              <a:t> Command (Slide 1 of 2)</a:t>
            </a:r>
          </a:p>
        </p:txBody>
      </p:sp>
      <p:sp>
        <p:nvSpPr>
          <p:cNvPr id="3" name="Slide Number Placeholder 2">
            <a:extLst>
              <a:ext uri="{FF2B5EF4-FFF2-40B4-BE49-F238E27FC236}">
                <a16:creationId xmlns:a16="http://schemas.microsoft.com/office/drawing/2014/main" id="{97EE15B4-5E83-4DA5-AB4C-80EC190D4963}"/>
              </a:ext>
            </a:extLst>
          </p:cNvPr>
          <p:cNvSpPr>
            <a:spLocks noGrp="1"/>
          </p:cNvSpPr>
          <p:nvPr>
            <p:ph type="sldNum" sz="quarter" idx="4"/>
          </p:nvPr>
        </p:nvSpPr>
        <p:spPr/>
        <p:txBody>
          <a:bodyPr/>
          <a:lstStyle/>
          <a:p>
            <a:fld id="{2066355A-084C-D24E-9AD2-7E4FC41EA627}" type="slidenum">
              <a:rPr lang="en-US" smtClean="0"/>
              <a:pPr/>
              <a:t>61</a:t>
            </a:fld>
            <a:endParaRPr lang="en-US" dirty="0"/>
          </a:p>
        </p:txBody>
      </p:sp>
      <p:sp>
        <p:nvSpPr>
          <p:cNvPr id="4" name="Content Placeholder 3">
            <a:extLst>
              <a:ext uri="{FF2B5EF4-FFF2-40B4-BE49-F238E27FC236}">
                <a16:creationId xmlns:a16="http://schemas.microsoft.com/office/drawing/2014/main" id="{ABDB308E-8AD1-438C-A954-D5FA9B005DF9}"/>
              </a:ext>
            </a:extLst>
          </p:cNvPr>
          <p:cNvSpPr>
            <a:spLocks noGrp="1"/>
          </p:cNvSpPr>
          <p:nvPr>
            <p:ph idx="1"/>
          </p:nvPr>
        </p:nvSpPr>
        <p:spPr/>
        <p:txBody>
          <a:bodyPr/>
          <a:lstStyle/>
          <a:p>
            <a:r>
              <a:rPr lang="en-US" dirty="0"/>
              <a:t>Determines details of users currently logged in.</a:t>
            </a:r>
          </a:p>
          <a:p>
            <a:r>
              <a:rPr lang="en-US" dirty="0"/>
              <a:t>Includes:</a:t>
            </a:r>
          </a:p>
          <a:p>
            <a:pPr lvl="1"/>
            <a:r>
              <a:rPr lang="en-US" dirty="0"/>
              <a:t>User name.</a:t>
            </a:r>
          </a:p>
          <a:p>
            <a:pPr lvl="1"/>
            <a:r>
              <a:rPr lang="en-US" dirty="0"/>
              <a:t>System user is connected to.</a:t>
            </a:r>
          </a:p>
          <a:p>
            <a:pPr lvl="1"/>
            <a:r>
              <a:rPr lang="en-US" dirty="0"/>
              <a:t>Date/time connected since.</a:t>
            </a:r>
          </a:p>
        </p:txBody>
      </p:sp>
    </p:spTree>
    <p:extLst>
      <p:ext uri="{BB962C8B-B14F-4D97-AF65-F5344CB8AC3E}">
        <p14:creationId xmlns:p14="http://schemas.microsoft.com/office/powerpoint/2010/main" val="3432076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C139C5-6880-483F-855B-A804F37BA817}"/>
              </a:ext>
            </a:extLst>
          </p:cNvPr>
          <p:cNvSpPr>
            <a:spLocks noGrp="1"/>
          </p:cNvSpPr>
          <p:nvPr>
            <p:ph type="title"/>
          </p:nvPr>
        </p:nvSpPr>
        <p:spPr/>
        <p:txBody>
          <a:bodyPr/>
          <a:lstStyle/>
          <a:p>
            <a:r>
              <a:rPr lang="en-US" dirty="0"/>
              <a:t>The </a:t>
            </a:r>
            <a:r>
              <a:rPr lang="en-US" dirty="0">
                <a:latin typeface="Cutive Mono" panose="020B0604020202020204" charset="0"/>
              </a:rPr>
              <a:t>who</a:t>
            </a:r>
            <a:r>
              <a:rPr lang="en-US" dirty="0"/>
              <a:t> Command (Slide 2 of 2)</a:t>
            </a:r>
          </a:p>
        </p:txBody>
      </p:sp>
      <p:sp>
        <p:nvSpPr>
          <p:cNvPr id="3" name="Slide Number Placeholder 2">
            <a:extLst>
              <a:ext uri="{FF2B5EF4-FFF2-40B4-BE49-F238E27FC236}">
                <a16:creationId xmlns:a16="http://schemas.microsoft.com/office/drawing/2014/main" id="{CE3F9E94-3223-49E5-A638-B402F0A264BD}"/>
              </a:ext>
            </a:extLst>
          </p:cNvPr>
          <p:cNvSpPr>
            <a:spLocks noGrp="1"/>
          </p:cNvSpPr>
          <p:nvPr>
            <p:ph type="sldNum" sz="quarter" idx="4"/>
          </p:nvPr>
        </p:nvSpPr>
        <p:spPr/>
        <p:txBody>
          <a:bodyPr/>
          <a:lstStyle/>
          <a:p>
            <a:fld id="{2066355A-084C-D24E-9AD2-7E4FC41EA627}" type="slidenum">
              <a:rPr lang="en-US" smtClean="0"/>
              <a:pPr/>
              <a:t>62</a:t>
            </a:fld>
            <a:endParaRPr lang="en-US" dirty="0"/>
          </a:p>
        </p:txBody>
      </p:sp>
      <p:pic>
        <p:nvPicPr>
          <p:cNvPr id="4" name="Picture 3">
            <a:extLst>
              <a:ext uri="{FF2B5EF4-FFF2-40B4-BE49-F238E27FC236}">
                <a16:creationId xmlns:a16="http://schemas.microsoft.com/office/drawing/2014/main" id="{6521AC14-2F61-4B75-A63A-6E73B978E69D}"/>
              </a:ext>
            </a:extLst>
          </p:cNvPr>
          <p:cNvPicPr>
            <a:picLocks noChangeAspect="1"/>
          </p:cNvPicPr>
          <p:nvPr/>
        </p:nvPicPr>
        <p:blipFill>
          <a:blip r:embed="rId2"/>
          <a:stretch>
            <a:fillRect/>
          </a:stretch>
        </p:blipFill>
        <p:spPr>
          <a:xfrm>
            <a:off x="1222046" y="724199"/>
            <a:ext cx="6699909" cy="3695102"/>
          </a:xfrm>
          <a:prstGeom prst="rect">
            <a:avLst/>
          </a:prstGeom>
        </p:spPr>
      </p:pic>
    </p:spTree>
    <p:extLst>
      <p:ext uri="{BB962C8B-B14F-4D97-AF65-F5344CB8AC3E}">
        <p14:creationId xmlns:p14="http://schemas.microsoft.com/office/powerpoint/2010/main" val="293723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01CF-5F1F-4BC5-B672-E4AA7ACE2319}"/>
              </a:ext>
            </a:extLst>
          </p:cNvPr>
          <p:cNvSpPr>
            <a:spLocks noGrp="1"/>
          </p:cNvSpPr>
          <p:nvPr>
            <p:ph type="title"/>
          </p:nvPr>
        </p:nvSpPr>
        <p:spPr/>
        <p:txBody>
          <a:bodyPr/>
          <a:lstStyle/>
          <a:p>
            <a:r>
              <a:rPr lang="en-US" dirty="0"/>
              <a:t>The </a:t>
            </a:r>
            <a:r>
              <a:rPr lang="en-US" dirty="0">
                <a:latin typeface="Cutive Mono" panose="020B0604020202020204" charset="0"/>
              </a:rPr>
              <a:t>w</a:t>
            </a:r>
            <a:r>
              <a:rPr lang="en-US" dirty="0"/>
              <a:t> Command (Slide 1 of 2)</a:t>
            </a:r>
          </a:p>
        </p:txBody>
      </p:sp>
      <p:sp>
        <p:nvSpPr>
          <p:cNvPr id="3" name="Slide Number Placeholder 2">
            <a:extLst>
              <a:ext uri="{FF2B5EF4-FFF2-40B4-BE49-F238E27FC236}">
                <a16:creationId xmlns:a16="http://schemas.microsoft.com/office/drawing/2014/main" id="{7F1442E7-90CA-4713-9615-053DD33BE5E3}"/>
              </a:ext>
            </a:extLst>
          </p:cNvPr>
          <p:cNvSpPr>
            <a:spLocks noGrp="1"/>
          </p:cNvSpPr>
          <p:nvPr>
            <p:ph type="sldNum" sz="quarter" idx="4"/>
          </p:nvPr>
        </p:nvSpPr>
        <p:spPr/>
        <p:txBody>
          <a:bodyPr/>
          <a:lstStyle/>
          <a:p>
            <a:fld id="{2066355A-084C-D24E-9AD2-7E4FC41EA627}" type="slidenum">
              <a:rPr lang="en-US" smtClean="0"/>
              <a:pPr/>
              <a:t>63</a:t>
            </a:fld>
            <a:endParaRPr lang="en-US" dirty="0"/>
          </a:p>
        </p:txBody>
      </p:sp>
      <p:sp>
        <p:nvSpPr>
          <p:cNvPr id="4" name="Content Placeholder 3">
            <a:extLst>
              <a:ext uri="{FF2B5EF4-FFF2-40B4-BE49-F238E27FC236}">
                <a16:creationId xmlns:a16="http://schemas.microsoft.com/office/drawing/2014/main" id="{AF54D38D-2C80-40D7-BDB4-4FFDE7F2C65C}"/>
              </a:ext>
            </a:extLst>
          </p:cNvPr>
          <p:cNvSpPr>
            <a:spLocks noGrp="1"/>
          </p:cNvSpPr>
          <p:nvPr>
            <p:ph idx="1"/>
          </p:nvPr>
        </p:nvSpPr>
        <p:spPr/>
        <p:txBody>
          <a:bodyPr/>
          <a:lstStyle/>
          <a:p>
            <a:r>
              <a:rPr lang="en-US" dirty="0"/>
              <a:t>Displays details of logged in users and transactions.</a:t>
            </a:r>
          </a:p>
          <a:p>
            <a:r>
              <a:rPr lang="en-US" dirty="0"/>
              <a:t>First line displays status of system.</a:t>
            </a:r>
          </a:p>
          <a:p>
            <a:r>
              <a:rPr lang="en-US" dirty="0"/>
              <a:t>Second line displays table.</a:t>
            </a:r>
          </a:p>
          <a:p>
            <a:pPr lvl="1"/>
            <a:r>
              <a:rPr lang="en-US" dirty="0"/>
              <a:t>First column: users logged in.</a:t>
            </a:r>
          </a:p>
          <a:p>
            <a:pPr lvl="1"/>
            <a:r>
              <a:rPr lang="en-US" dirty="0"/>
              <a:t>Last column: current activities of users.</a:t>
            </a:r>
          </a:p>
          <a:p>
            <a:pPr lvl="1"/>
            <a:r>
              <a:rPr lang="en-US" dirty="0"/>
              <a:t>Other columns: various attributes of users.</a:t>
            </a:r>
          </a:p>
        </p:txBody>
      </p:sp>
    </p:spTree>
    <p:extLst>
      <p:ext uri="{BB962C8B-B14F-4D97-AF65-F5344CB8AC3E}">
        <p14:creationId xmlns:p14="http://schemas.microsoft.com/office/powerpoint/2010/main" val="34935327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4025FE-5809-4129-87C9-203038B54407}"/>
              </a:ext>
            </a:extLst>
          </p:cNvPr>
          <p:cNvSpPr>
            <a:spLocks noGrp="1"/>
          </p:cNvSpPr>
          <p:nvPr>
            <p:ph type="title"/>
          </p:nvPr>
        </p:nvSpPr>
        <p:spPr/>
        <p:txBody>
          <a:bodyPr/>
          <a:lstStyle/>
          <a:p>
            <a:r>
              <a:rPr lang="en-US" dirty="0"/>
              <a:t>The </a:t>
            </a:r>
            <a:r>
              <a:rPr lang="en-US" dirty="0">
                <a:latin typeface="Cutive Mono" panose="020B0604020202020204" charset="0"/>
              </a:rPr>
              <a:t>w</a:t>
            </a:r>
            <a:r>
              <a:rPr lang="en-US" dirty="0"/>
              <a:t> Command (Slide 2 of 2)</a:t>
            </a:r>
          </a:p>
        </p:txBody>
      </p:sp>
      <p:sp>
        <p:nvSpPr>
          <p:cNvPr id="3" name="Slide Number Placeholder 2">
            <a:extLst>
              <a:ext uri="{FF2B5EF4-FFF2-40B4-BE49-F238E27FC236}">
                <a16:creationId xmlns:a16="http://schemas.microsoft.com/office/drawing/2014/main" id="{5B9D82C3-E950-4083-9406-24C4B5804DC9}"/>
              </a:ext>
            </a:extLst>
          </p:cNvPr>
          <p:cNvSpPr>
            <a:spLocks noGrp="1"/>
          </p:cNvSpPr>
          <p:nvPr>
            <p:ph type="sldNum" sz="quarter" idx="4"/>
          </p:nvPr>
        </p:nvSpPr>
        <p:spPr/>
        <p:txBody>
          <a:bodyPr/>
          <a:lstStyle/>
          <a:p>
            <a:fld id="{2066355A-084C-D24E-9AD2-7E4FC41EA627}" type="slidenum">
              <a:rPr lang="en-US" smtClean="0"/>
              <a:pPr/>
              <a:t>64</a:t>
            </a:fld>
            <a:endParaRPr lang="en-US" dirty="0"/>
          </a:p>
        </p:txBody>
      </p:sp>
      <p:pic>
        <p:nvPicPr>
          <p:cNvPr id="4" name="Picture 3">
            <a:extLst>
              <a:ext uri="{FF2B5EF4-FFF2-40B4-BE49-F238E27FC236}">
                <a16:creationId xmlns:a16="http://schemas.microsoft.com/office/drawing/2014/main" id="{C3597973-44AD-468D-9938-CD3EC09C1DC6}"/>
              </a:ext>
            </a:extLst>
          </p:cNvPr>
          <p:cNvPicPr>
            <a:picLocks noChangeAspect="1"/>
          </p:cNvPicPr>
          <p:nvPr/>
        </p:nvPicPr>
        <p:blipFill>
          <a:blip r:embed="rId2"/>
          <a:stretch>
            <a:fillRect/>
          </a:stretch>
        </p:blipFill>
        <p:spPr>
          <a:xfrm>
            <a:off x="1222046" y="647496"/>
            <a:ext cx="6699909" cy="3695102"/>
          </a:xfrm>
          <a:prstGeom prst="rect">
            <a:avLst/>
          </a:prstGeom>
        </p:spPr>
      </p:pic>
    </p:spTree>
    <p:extLst>
      <p:ext uri="{BB962C8B-B14F-4D97-AF65-F5344CB8AC3E}">
        <p14:creationId xmlns:p14="http://schemas.microsoft.com/office/powerpoint/2010/main" val="1107224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B08A-7F58-4834-8432-84D1D9B0561D}"/>
              </a:ext>
            </a:extLst>
          </p:cNvPr>
          <p:cNvSpPr>
            <a:spLocks noGrp="1"/>
          </p:cNvSpPr>
          <p:nvPr>
            <p:ph type="title"/>
          </p:nvPr>
        </p:nvSpPr>
        <p:spPr/>
        <p:txBody>
          <a:bodyPr/>
          <a:lstStyle/>
          <a:p>
            <a:r>
              <a:rPr lang="en-US" dirty="0"/>
              <a:t>The </a:t>
            </a:r>
            <a:r>
              <a:rPr lang="en-US" dirty="0">
                <a:latin typeface="Cutive Mono" panose="020B0604020202020204" charset="0"/>
              </a:rPr>
              <a:t>last</a:t>
            </a:r>
            <a:r>
              <a:rPr lang="en-US" dirty="0"/>
              <a:t> Command (Slide 1 of 2)</a:t>
            </a:r>
          </a:p>
        </p:txBody>
      </p:sp>
      <p:sp>
        <p:nvSpPr>
          <p:cNvPr id="3" name="Slide Number Placeholder 2">
            <a:extLst>
              <a:ext uri="{FF2B5EF4-FFF2-40B4-BE49-F238E27FC236}">
                <a16:creationId xmlns:a16="http://schemas.microsoft.com/office/drawing/2014/main" id="{8FB8045C-E707-4DDC-A399-1CF7D691A6CF}"/>
              </a:ext>
            </a:extLst>
          </p:cNvPr>
          <p:cNvSpPr>
            <a:spLocks noGrp="1"/>
          </p:cNvSpPr>
          <p:nvPr>
            <p:ph type="sldNum" sz="quarter" idx="4"/>
          </p:nvPr>
        </p:nvSpPr>
        <p:spPr/>
        <p:txBody>
          <a:bodyPr/>
          <a:lstStyle/>
          <a:p>
            <a:fld id="{2066355A-084C-D24E-9AD2-7E4FC41EA627}" type="slidenum">
              <a:rPr lang="en-US" smtClean="0"/>
              <a:pPr/>
              <a:t>65</a:t>
            </a:fld>
            <a:endParaRPr lang="en-US" dirty="0"/>
          </a:p>
        </p:txBody>
      </p:sp>
      <p:sp>
        <p:nvSpPr>
          <p:cNvPr id="4" name="Content Placeholder 3">
            <a:extLst>
              <a:ext uri="{FF2B5EF4-FFF2-40B4-BE49-F238E27FC236}">
                <a16:creationId xmlns:a16="http://schemas.microsoft.com/office/drawing/2014/main" id="{1388E75A-2C19-4335-94DE-157D3A11C319}"/>
              </a:ext>
            </a:extLst>
          </p:cNvPr>
          <p:cNvSpPr>
            <a:spLocks noGrp="1"/>
          </p:cNvSpPr>
          <p:nvPr>
            <p:ph idx="1"/>
          </p:nvPr>
        </p:nvSpPr>
        <p:spPr/>
        <p:txBody>
          <a:bodyPr/>
          <a:lstStyle/>
          <a:p>
            <a:r>
              <a:rPr lang="en-US" dirty="0"/>
              <a:t>Displays history of user login/logout.</a:t>
            </a:r>
          </a:p>
          <a:p>
            <a:r>
              <a:rPr lang="en-US" dirty="0"/>
              <a:t>Options enable filtering of users by terminal.</a:t>
            </a:r>
          </a:p>
          <a:p>
            <a:pPr lvl="1"/>
            <a:r>
              <a:rPr lang="en-US" dirty="0">
                <a:latin typeface="Cutive Mono" panose="020B0604020202020204" charset="0"/>
              </a:rPr>
              <a:t>last 1</a:t>
            </a:r>
            <a:r>
              <a:rPr lang="en-US" dirty="0"/>
              <a:t> filters results by users on first terminal.</a:t>
            </a:r>
          </a:p>
          <a:p>
            <a:r>
              <a:rPr lang="en-US" dirty="0"/>
              <a:t>Retrieves info from </a:t>
            </a:r>
            <a:r>
              <a:rPr lang="en-US" dirty="0">
                <a:latin typeface="Cutive Mono" panose="020B0604020202020204" charset="0"/>
              </a:rPr>
              <a:t>/var/log/wtmp</a:t>
            </a:r>
            <a:r>
              <a:rPr lang="en-US" dirty="0"/>
              <a:t> file.</a:t>
            </a:r>
          </a:p>
        </p:txBody>
      </p:sp>
    </p:spTree>
    <p:extLst>
      <p:ext uri="{BB962C8B-B14F-4D97-AF65-F5344CB8AC3E}">
        <p14:creationId xmlns:p14="http://schemas.microsoft.com/office/powerpoint/2010/main" val="51815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FDB99-80C2-4129-99E6-2B06E074B7CB}"/>
              </a:ext>
            </a:extLst>
          </p:cNvPr>
          <p:cNvSpPr>
            <a:spLocks noGrp="1"/>
          </p:cNvSpPr>
          <p:nvPr>
            <p:ph type="title"/>
          </p:nvPr>
        </p:nvSpPr>
        <p:spPr/>
        <p:txBody>
          <a:bodyPr/>
          <a:lstStyle/>
          <a:p>
            <a:r>
              <a:rPr lang="en-US" dirty="0"/>
              <a:t>The </a:t>
            </a:r>
            <a:r>
              <a:rPr lang="en-US" dirty="0">
                <a:latin typeface="Cutive Mono" panose="020B0604020202020204" charset="0"/>
              </a:rPr>
              <a:t>last</a:t>
            </a:r>
            <a:r>
              <a:rPr lang="en-US" dirty="0"/>
              <a:t> Command (Slide 2 of 2)</a:t>
            </a:r>
          </a:p>
        </p:txBody>
      </p:sp>
      <p:sp>
        <p:nvSpPr>
          <p:cNvPr id="3" name="Slide Number Placeholder 2">
            <a:extLst>
              <a:ext uri="{FF2B5EF4-FFF2-40B4-BE49-F238E27FC236}">
                <a16:creationId xmlns:a16="http://schemas.microsoft.com/office/drawing/2014/main" id="{D3277B0E-2458-4B63-A522-F2E4C7BAD444}"/>
              </a:ext>
            </a:extLst>
          </p:cNvPr>
          <p:cNvSpPr>
            <a:spLocks noGrp="1"/>
          </p:cNvSpPr>
          <p:nvPr>
            <p:ph type="sldNum" sz="quarter" idx="4"/>
          </p:nvPr>
        </p:nvSpPr>
        <p:spPr/>
        <p:txBody>
          <a:bodyPr/>
          <a:lstStyle/>
          <a:p>
            <a:fld id="{2066355A-084C-D24E-9AD2-7E4FC41EA627}" type="slidenum">
              <a:rPr lang="en-US" smtClean="0"/>
              <a:pPr/>
              <a:t>66</a:t>
            </a:fld>
            <a:endParaRPr lang="en-US" dirty="0"/>
          </a:p>
        </p:txBody>
      </p:sp>
      <p:pic>
        <p:nvPicPr>
          <p:cNvPr id="4" name="Picture 3">
            <a:extLst>
              <a:ext uri="{FF2B5EF4-FFF2-40B4-BE49-F238E27FC236}">
                <a16:creationId xmlns:a16="http://schemas.microsoft.com/office/drawing/2014/main" id="{4819752A-A4CC-459A-8EC3-2BFC503C7EC7}"/>
              </a:ext>
            </a:extLst>
          </p:cNvPr>
          <p:cNvPicPr>
            <a:picLocks noChangeAspect="1"/>
          </p:cNvPicPr>
          <p:nvPr/>
        </p:nvPicPr>
        <p:blipFill>
          <a:blip r:embed="rId2"/>
          <a:stretch>
            <a:fillRect/>
          </a:stretch>
        </p:blipFill>
        <p:spPr>
          <a:xfrm>
            <a:off x="931326" y="916749"/>
            <a:ext cx="7281348" cy="3525938"/>
          </a:xfrm>
          <a:prstGeom prst="rect">
            <a:avLst/>
          </a:prstGeom>
        </p:spPr>
      </p:pic>
    </p:spTree>
    <p:extLst>
      <p:ext uri="{BB962C8B-B14F-4D97-AF65-F5344CB8AC3E}">
        <p14:creationId xmlns:p14="http://schemas.microsoft.com/office/powerpoint/2010/main" val="1265166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6FD83-5A30-49FB-8998-90E6650DF8D4}"/>
              </a:ext>
            </a:extLst>
          </p:cNvPr>
          <p:cNvSpPr>
            <a:spLocks noGrp="1"/>
          </p:cNvSpPr>
          <p:nvPr>
            <p:ph type="title"/>
          </p:nvPr>
        </p:nvSpPr>
        <p:spPr/>
        <p:txBody>
          <a:bodyPr/>
          <a:lstStyle/>
          <a:p>
            <a:r>
              <a:rPr lang="en-US" dirty="0"/>
              <a:t>The </a:t>
            </a:r>
            <a:r>
              <a:rPr lang="en-US" dirty="0">
                <a:latin typeface="Cutive Mono" panose="020B0604020202020204" charset="0"/>
              </a:rPr>
              <a:t>id</a:t>
            </a:r>
            <a:r>
              <a:rPr lang="en-US" dirty="0"/>
              <a:t> Command (Slide 1 of 2)</a:t>
            </a:r>
          </a:p>
        </p:txBody>
      </p:sp>
      <p:sp>
        <p:nvSpPr>
          <p:cNvPr id="3" name="Slide Number Placeholder 2">
            <a:extLst>
              <a:ext uri="{FF2B5EF4-FFF2-40B4-BE49-F238E27FC236}">
                <a16:creationId xmlns:a16="http://schemas.microsoft.com/office/drawing/2014/main" id="{68C3B984-6B96-4E24-A3AC-9833D7518612}"/>
              </a:ext>
            </a:extLst>
          </p:cNvPr>
          <p:cNvSpPr>
            <a:spLocks noGrp="1"/>
          </p:cNvSpPr>
          <p:nvPr>
            <p:ph type="sldNum" sz="quarter" idx="4"/>
          </p:nvPr>
        </p:nvSpPr>
        <p:spPr/>
        <p:txBody>
          <a:bodyPr/>
          <a:lstStyle/>
          <a:p>
            <a:fld id="{2066355A-084C-D24E-9AD2-7E4FC41EA627}" type="slidenum">
              <a:rPr lang="en-US" smtClean="0"/>
              <a:pPr/>
              <a:t>67</a:t>
            </a:fld>
            <a:endParaRPr lang="en-US" dirty="0"/>
          </a:p>
        </p:txBody>
      </p:sp>
      <p:sp>
        <p:nvSpPr>
          <p:cNvPr id="4" name="Content Placeholder 3">
            <a:extLst>
              <a:ext uri="{FF2B5EF4-FFF2-40B4-BE49-F238E27FC236}">
                <a16:creationId xmlns:a16="http://schemas.microsoft.com/office/drawing/2014/main" id="{268C8AC2-FA31-4D24-847E-4F70059837C7}"/>
              </a:ext>
            </a:extLst>
          </p:cNvPr>
          <p:cNvSpPr>
            <a:spLocks noGrp="1"/>
          </p:cNvSpPr>
          <p:nvPr>
            <p:ph idx="1"/>
          </p:nvPr>
        </p:nvSpPr>
        <p:spPr/>
        <p:txBody>
          <a:bodyPr/>
          <a:lstStyle/>
          <a:p>
            <a:r>
              <a:rPr lang="en-US" dirty="0"/>
              <a:t>Displays UID/GID.</a:t>
            </a:r>
          </a:p>
          <a:p>
            <a:r>
              <a:rPr lang="en-US" dirty="0"/>
              <a:t>Without options, displays info about logged in user.</a:t>
            </a:r>
          </a:p>
          <a:p>
            <a:r>
              <a:rPr lang="en-US" dirty="0"/>
              <a:t>You can specify user name to display info about that user.</a:t>
            </a:r>
          </a:p>
        </p:txBody>
      </p:sp>
    </p:spTree>
    <p:extLst>
      <p:ext uri="{BB962C8B-B14F-4D97-AF65-F5344CB8AC3E}">
        <p14:creationId xmlns:p14="http://schemas.microsoft.com/office/powerpoint/2010/main" val="2360941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FF1091-C846-4201-B89B-68599B63F8AF}"/>
              </a:ext>
            </a:extLst>
          </p:cNvPr>
          <p:cNvSpPr>
            <a:spLocks noGrp="1"/>
          </p:cNvSpPr>
          <p:nvPr>
            <p:ph type="title"/>
          </p:nvPr>
        </p:nvSpPr>
        <p:spPr/>
        <p:txBody>
          <a:bodyPr/>
          <a:lstStyle/>
          <a:p>
            <a:r>
              <a:rPr lang="en-US" dirty="0"/>
              <a:t>The </a:t>
            </a:r>
            <a:r>
              <a:rPr lang="en-US" dirty="0">
                <a:latin typeface="Cutive Mono" panose="020B0604020202020204" charset="0"/>
              </a:rPr>
              <a:t>id</a:t>
            </a:r>
            <a:r>
              <a:rPr lang="en-US" dirty="0"/>
              <a:t> Command (Slide 2 of 2)</a:t>
            </a:r>
          </a:p>
        </p:txBody>
      </p:sp>
      <p:sp>
        <p:nvSpPr>
          <p:cNvPr id="3" name="Slide Number Placeholder 2">
            <a:extLst>
              <a:ext uri="{FF2B5EF4-FFF2-40B4-BE49-F238E27FC236}">
                <a16:creationId xmlns:a16="http://schemas.microsoft.com/office/drawing/2014/main" id="{EF037192-8AA5-4330-A7B1-1B3B65D344B3}"/>
              </a:ext>
            </a:extLst>
          </p:cNvPr>
          <p:cNvSpPr>
            <a:spLocks noGrp="1"/>
          </p:cNvSpPr>
          <p:nvPr>
            <p:ph type="sldNum" sz="quarter" idx="4"/>
          </p:nvPr>
        </p:nvSpPr>
        <p:spPr/>
        <p:txBody>
          <a:bodyPr/>
          <a:lstStyle/>
          <a:p>
            <a:fld id="{2066355A-084C-D24E-9AD2-7E4FC41EA627}" type="slidenum">
              <a:rPr lang="en-US" smtClean="0"/>
              <a:pPr/>
              <a:t>68</a:t>
            </a:fld>
            <a:endParaRPr lang="en-US" dirty="0"/>
          </a:p>
        </p:txBody>
      </p:sp>
      <p:pic>
        <p:nvPicPr>
          <p:cNvPr id="4" name="Picture 3">
            <a:extLst>
              <a:ext uri="{FF2B5EF4-FFF2-40B4-BE49-F238E27FC236}">
                <a16:creationId xmlns:a16="http://schemas.microsoft.com/office/drawing/2014/main" id="{D7B1397F-4BB6-4985-89EC-F1E1C4F19892}"/>
              </a:ext>
            </a:extLst>
          </p:cNvPr>
          <p:cNvPicPr>
            <a:picLocks noChangeAspect="1"/>
          </p:cNvPicPr>
          <p:nvPr/>
        </p:nvPicPr>
        <p:blipFill>
          <a:blip r:embed="rId2"/>
          <a:stretch>
            <a:fillRect/>
          </a:stretch>
        </p:blipFill>
        <p:spPr>
          <a:xfrm>
            <a:off x="931326" y="953018"/>
            <a:ext cx="7281348" cy="3525938"/>
          </a:xfrm>
          <a:prstGeom prst="rect">
            <a:avLst/>
          </a:prstGeom>
        </p:spPr>
      </p:pic>
    </p:spTree>
    <p:extLst>
      <p:ext uri="{BB962C8B-B14F-4D97-AF65-F5344CB8AC3E}">
        <p14:creationId xmlns:p14="http://schemas.microsoft.com/office/powerpoint/2010/main" val="2022773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9E7910-A906-4F62-8D7D-E9FC9EE3CFB4}"/>
              </a:ext>
            </a:extLst>
          </p:cNvPr>
          <p:cNvSpPr>
            <a:spLocks noGrp="1"/>
          </p:cNvSpPr>
          <p:nvPr>
            <p:ph type="body" sz="quarter" idx="13"/>
          </p:nvPr>
        </p:nvSpPr>
        <p:spPr/>
        <p:txBody>
          <a:bodyPr/>
          <a:lstStyle/>
          <a:p>
            <a:r>
              <a:rPr lang="en-US" dirty="0"/>
              <a:t>Discussing Querying Users and Groups</a:t>
            </a:r>
          </a:p>
        </p:txBody>
      </p:sp>
      <p:sp>
        <p:nvSpPr>
          <p:cNvPr id="3" name="Slide Number Placeholder 2">
            <a:extLst>
              <a:ext uri="{FF2B5EF4-FFF2-40B4-BE49-F238E27FC236}">
                <a16:creationId xmlns:a16="http://schemas.microsoft.com/office/drawing/2014/main" id="{38475EC5-8578-455B-BAE3-B1DA17930910}"/>
              </a:ext>
            </a:extLst>
          </p:cNvPr>
          <p:cNvSpPr>
            <a:spLocks noGrp="1"/>
          </p:cNvSpPr>
          <p:nvPr>
            <p:ph type="sldNum" sz="quarter" idx="4"/>
          </p:nvPr>
        </p:nvSpPr>
        <p:spPr/>
        <p:txBody>
          <a:bodyPr/>
          <a:lstStyle/>
          <a:p>
            <a:fld id="{2066355A-084C-D24E-9AD2-7E4FC41EA627}" type="slidenum">
              <a:rPr lang="en-US" smtClean="0"/>
              <a:pPr/>
              <a:t>69</a:t>
            </a:fld>
            <a:endParaRPr lang="en-US" dirty="0"/>
          </a:p>
        </p:txBody>
      </p:sp>
    </p:spTree>
    <p:extLst>
      <p:ext uri="{BB962C8B-B14F-4D97-AF65-F5344CB8AC3E}">
        <p14:creationId xmlns:p14="http://schemas.microsoft.com/office/powerpoint/2010/main" val="3293257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35F256-FF89-4291-B5AD-A9849F99F28E}"/>
              </a:ext>
            </a:extLst>
          </p:cNvPr>
          <p:cNvSpPr>
            <a:spLocks noGrp="1"/>
          </p:cNvSpPr>
          <p:nvPr>
            <p:ph type="title"/>
          </p:nvPr>
        </p:nvSpPr>
        <p:spPr/>
        <p:txBody>
          <a:bodyPr/>
          <a:lstStyle/>
          <a:p>
            <a:r>
              <a:rPr lang="en-US" dirty="0"/>
              <a:t>The </a:t>
            </a:r>
            <a:r>
              <a:rPr lang="en-US" dirty="0">
                <a:latin typeface="Cutive Mono" panose="020B0604020202020204" charset="0"/>
              </a:rPr>
              <a:t>su</a:t>
            </a:r>
            <a:r>
              <a:rPr lang="en-US" dirty="0"/>
              <a:t> Command (Slide 1 of 2)</a:t>
            </a:r>
          </a:p>
        </p:txBody>
      </p:sp>
      <p:sp>
        <p:nvSpPr>
          <p:cNvPr id="4" name="Slide Number Placeholder 3">
            <a:extLst>
              <a:ext uri="{FF2B5EF4-FFF2-40B4-BE49-F238E27FC236}">
                <a16:creationId xmlns:a16="http://schemas.microsoft.com/office/drawing/2014/main" id="{D5735E31-62C6-4EF9-9FA7-4377916BCDB5}"/>
              </a:ext>
            </a:extLst>
          </p:cNvPr>
          <p:cNvSpPr>
            <a:spLocks noGrp="1"/>
          </p:cNvSpPr>
          <p:nvPr>
            <p:ph type="sldNum" sz="quarter" idx="4"/>
          </p:nvPr>
        </p:nvSpPr>
        <p:spPr/>
        <p:txBody>
          <a:bodyPr/>
          <a:lstStyle/>
          <a:p>
            <a:fld id="{2066355A-084C-D24E-9AD2-7E4FC41EA627}" type="slidenum">
              <a:rPr lang="en-US" smtClean="0"/>
              <a:pPr/>
              <a:t>7</a:t>
            </a:fld>
            <a:endParaRPr lang="en-US" dirty="0"/>
          </a:p>
        </p:txBody>
      </p:sp>
      <p:sp>
        <p:nvSpPr>
          <p:cNvPr id="7" name="Content Placeholder 6">
            <a:extLst>
              <a:ext uri="{FF2B5EF4-FFF2-40B4-BE49-F238E27FC236}">
                <a16:creationId xmlns:a16="http://schemas.microsoft.com/office/drawing/2014/main" id="{E4E43F57-190F-441E-B56A-A966F8865B66}"/>
              </a:ext>
            </a:extLst>
          </p:cNvPr>
          <p:cNvSpPr>
            <a:spLocks noGrp="1"/>
          </p:cNvSpPr>
          <p:nvPr>
            <p:ph idx="1"/>
          </p:nvPr>
        </p:nvSpPr>
        <p:spPr/>
        <p:txBody>
          <a:bodyPr/>
          <a:lstStyle/>
          <a:p>
            <a:r>
              <a:rPr lang="en-US" dirty="0"/>
              <a:t>Used to substitute user/elevate privileges.</a:t>
            </a:r>
          </a:p>
          <a:p>
            <a:r>
              <a:rPr lang="en-US" dirty="0"/>
              <a:t>Without option, switches identity to given user.</a:t>
            </a:r>
          </a:p>
          <a:p>
            <a:pPr lvl="1"/>
            <a:r>
              <a:rPr lang="en-US" dirty="0"/>
              <a:t>Retains original user's profile/variables.</a:t>
            </a:r>
          </a:p>
          <a:p>
            <a:pPr lvl="1"/>
            <a:r>
              <a:rPr lang="en-US" dirty="0"/>
              <a:t>Switched user remains in home directory of original user.</a:t>
            </a:r>
          </a:p>
          <a:p>
            <a:pPr lvl="1"/>
            <a:r>
              <a:rPr lang="en-US" dirty="0"/>
              <a:t>Prompts for password of switched user.</a:t>
            </a:r>
          </a:p>
          <a:p>
            <a:r>
              <a:rPr lang="en-US" dirty="0"/>
              <a:t>With a hyphen, launches new shell for switched user.</a:t>
            </a:r>
          </a:p>
          <a:p>
            <a:pPr lvl="1"/>
            <a:r>
              <a:rPr lang="en-US" dirty="0"/>
              <a:t>Better practice.</a:t>
            </a:r>
          </a:p>
          <a:p>
            <a:pPr lvl="1"/>
            <a:r>
              <a:rPr lang="en-US" dirty="0"/>
              <a:t>Also prompts for password.</a:t>
            </a:r>
          </a:p>
        </p:txBody>
      </p:sp>
    </p:spTree>
    <p:extLst>
      <p:ext uri="{BB962C8B-B14F-4D97-AF65-F5344CB8AC3E}">
        <p14:creationId xmlns:p14="http://schemas.microsoft.com/office/powerpoint/2010/main" val="310005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CDB2C2-31BC-824A-9297-6B82DB443A21}"/>
              </a:ext>
            </a:extLst>
          </p:cNvPr>
          <p:cNvSpPr>
            <a:spLocks noGrp="1"/>
          </p:cNvSpPr>
          <p:nvPr>
            <p:ph idx="1"/>
          </p:nvPr>
        </p:nvSpPr>
        <p:spPr/>
        <p:txBody>
          <a:bodyPr/>
          <a:lstStyle/>
          <a:p>
            <a:r>
              <a:rPr lang="en-US" b="1" dirty="0"/>
              <a:t>As a Linux administrator, you might often switch accounts from yours to the root user or to other user accounts to perform tasks. Which command can you issue to find out which user account you're currently using?</a:t>
            </a:r>
          </a:p>
          <a:p>
            <a:endParaRPr lang="en-US" b="1" dirty="0"/>
          </a:p>
          <a:p>
            <a:r>
              <a:rPr lang="en-US" b="1" dirty="0"/>
              <a:t>ANSWER:</a:t>
            </a:r>
          </a:p>
          <a:p>
            <a:pPr lvl="1"/>
            <a:r>
              <a:rPr lang="en-US" dirty="0" err="1"/>
              <a:t>whoami</a:t>
            </a:r>
            <a:endParaRPr lang="en-US" dirty="0"/>
          </a:p>
          <a:p>
            <a:endParaRPr lang="en-US" dirty="0"/>
          </a:p>
        </p:txBody>
      </p:sp>
      <p:sp>
        <p:nvSpPr>
          <p:cNvPr id="3" name="Title 2">
            <a:extLst>
              <a:ext uri="{FF2B5EF4-FFF2-40B4-BE49-F238E27FC236}">
                <a16:creationId xmlns:a16="http://schemas.microsoft.com/office/drawing/2014/main" id="{CEF2C157-4D89-AA49-9378-973972198188}"/>
              </a:ext>
            </a:extLst>
          </p:cNvPr>
          <p:cNvSpPr>
            <a:spLocks noGrp="1"/>
          </p:cNvSpPr>
          <p:nvPr>
            <p:ph type="title"/>
          </p:nvPr>
        </p:nvSpPr>
        <p:spPr/>
        <p:txBody>
          <a:bodyPr/>
          <a:lstStyle/>
          <a:p>
            <a:r>
              <a:rPr lang="en-US" dirty="0"/>
              <a:t>Activity 2-9: Discussing Querying Users and Groups</a:t>
            </a:r>
          </a:p>
        </p:txBody>
      </p:sp>
      <p:sp>
        <p:nvSpPr>
          <p:cNvPr id="4" name="Slide Number Placeholder 3">
            <a:extLst>
              <a:ext uri="{FF2B5EF4-FFF2-40B4-BE49-F238E27FC236}">
                <a16:creationId xmlns:a16="http://schemas.microsoft.com/office/drawing/2014/main" id="{74EE2AA8-CB6A-2647-82A1-C2F1313A803C}"/>
              </a:ext>
            </a:extLst>
          </p:cNvPr>
          <p:cNvSpPr>
            <a:spLocks noGrp="1"/>
          </p:cNvSpPr>
          <p:nvPr>
            <p:ph type="sldNum" sz="quarter" idx="4"/>
          </p:nvPr>
        </p:nvSpPr>
        <p:spPr/>
        <p:txBody>
          <a:bodyPr/>
          <a:lstStyle/>
          <a:p>
            <a:fld id="{2066355A-084C-D24E-9AD2-7E4FC41EA627}" type="slidenum">
              <a:rPr lang="en-US" smtClean="0"/>
              <a:pPr/>
              <a:t>70</a:t>
            </a:fld>
            <a:endParaRPr lang="en-US" dirty="0"/>
          </a:p>
        </p:txBody>
      </p:sp>
    </p:spTree>
    <p:extLst>
      <p:ext uri="{BB962C8B-B14F-4D97-AF65-F5344CB8AC3E}">
        <p14:creationId xmlns:p14="http://schemas.microsoft.com/office/powerpoint/2010/main" val="253302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CDB2C2-31BC-824A-9297-6B82DB443A21}"/>
              </a:ext>
            </a:extLst>
          </p:cNvPr>
          <p:cNvSpPr>
            <a:spLocks noGrp="1"/>
          </p:cNvSpPr>
          <p:nvPr>
            <p:ph idx="1"/>
          </p:nvPr>
        </p:nvSpPr>
        <p:spPr/>
        <p:txBody>
          <a:bodyPr/>
          <a:lstStyle/>
          <a:p>
            <a:r>
              <a:rPr lang="en-US" b="1" dirty="0"/>
              <a:t>You suspect that a hardware failure is imminent and you need to reboot the system to ensure that everything is working properly or to force a failure. Before issuing the reboot command, which command can you use to check to see if other users are logged onto the system?</a:t>
            </a:r>
          </a:p>
          <a:p>
            <a:endParaRPr lang="en-US" b="1" dirty="0"/>
          </a:p>
          <a:p>
            <a:r>
              <a:rPr lang="en-US" b="1" dirty="0"/>
              <a:t>ANSWER:</a:t>
            </a:r>
          </a:p>
          <a:p>
            <a:pPr lvl="1"/>
            <a:r>
              <a:rPr lang="en-US" dirty="0"/>
              <a:t>who</a:t>
            </a:r>
          </a:p>
          <a:p>
            <a:endParaRPr lang="en-US" dirty="0"/>
          </a:p>
        </p:txBody>
      </p:sp>
      <p:sp>
        <p:nvSpPr>
          <p:cNvPr id="3" name="Title 2">
            <a:extLst>
              <a:ext uri="{FF2B5EF4-FFF2-40B4-BE49-F238E27FC236}">
                <a16:creationId xmlns:a16="http://schemas.microsoft.com/office/drawing/2014/main" id="{CEF2C157-4D89-AA49-9378-973972198188}"/>
              </a:ext>
            </a:extLst>
          </p:cNvPr>
          <p:cNvSpPr>
            <a:spLocks noGrp="1"/>
          </p:cNvSpPr>
          <p:nvPr>
            <p:ph type="title"/>
          </p:nvPr>
        </p:nvSpPr>
        <p:spPr/>
        <p:txBody>
          <a:bodyPr/>
          <a:lstStyle/>
          <a:p>
            <a:r>
              <a:rPr lang="en-US" dirty="0"/>
              <a:t>Activity 2-9: Discussing Querying Users and Groups</a:t>
            </a:r>
          </a:p>
        </p:txBody>
      </p:sp>
      <p:sp>
        <p:nvSpPr>
          <p:cNvPr id="4" name="Slide Number Placeholder 3">
            <a:extLst>
              <a:ext uri="{FF2B5EF4-FFF2-40B4-BE49-F238E27FC236}">
                <a16:creationId xmlns:a16="http://schemas.microsoft.com/office/drawing/2014/main" id="{74EE2AA8-CB6A-2647-82A1-C2F1313A803C}"/>
              </a:ext>
            </a:extLst>
          </p:cNvPr>
          <p:cNvSpPr>
            <a:spLocks noGrp="1"/>
          </p:cNvSpPr>
          <p:nvPr>
            <p:ph type="sldNum" sz="quarter" idx="4"/>
          </p:nvPr>
        </p:nvSpPr>
        <p:spPr/>
        <p:txBody>
          <a:bodyPr/>
          <a:lstStyle/>
          <a:p>
            <a:fld id="{2066355A-084C-D24E-9AD2-7E4FC41EA627}" type="slidenum">
              <a:rPr lang="en-US" smtClean="0"/>
              <a:pPr/>
              <a:t>71</a:t>
            </a:fld>
            <a:endParaRPr lang="en-US" dirty="0"/>
          </a:p>
        </p:txBody>
      </p:sp>
    </p:spTree>
    <p:extLst>
      <p:ext uri="{BB962C8B-B14F-4D97-AF65-F5344CB8AC3E}">
        <p14:creationId xmlns:p14="http://schemas.microsoft.com/office/powerpoint/2010/main" val="251894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CDB2C2-31BC-824A-9297-6B82DB443A21}"/>
              </a:ext>
            </a:extLst>
          </p:cNvPr>
          <p:cNvSpPr>
            <a:spLocks noGrp="1"/>
          </p:cNvSpPr>
          <p:nvPr>
            <p:ph idx="1"/>
          </p:nvPr>
        </p:nvSpPr>
        <p:spPr>
          <a:xfrm>
            <a:off x="341925" y="805688"/>
            <a:ext cx="8460152" cy="3701556"/>
          </a:xfrm>
        </p:spPr>
        <p:txBody>
          <a:bodyPr/>
          <a:lstStyle/>
          <a:p>
            <a:r>
              <a:rPr lang="en-US" b="1" dirty="0"/>
              <a:t>A user reports that she was working on an important script when the system rebooted at approximately 6:30 P.M. last night. No warning was given. How can you find out who was logged into the system at that time and who could have rebooted the system without warning?</a:t>
            </a:r>
          </a:p>
          <a:p>
            <a:endParaRPr lang="en-US" b="1" dirty="0"/>
          </a:p>
          <a:p>
            <a:r>
              <a:rPr lang="en-US" b="1" dirty="0"/>
              <a:t>ANSWER:</a:t>
            </a:r>
          </a:p>
          <a:p>
            <a:pPr lvl="1"/>
            <a:r>
              <a:rPr lang="en-US" dirty="0"/>
              <a:t>The last command will inform you as to who was logged into the system. If an administrator rebooted the system, you'll be able to identify him or her from the entries displayed. If the system crashed, last will also provide that information. Further investigation of systems logs may be required in the event of a crash.</a:t>
            </a:r>
          </a:p>
          <a:p>
            <a:endParaRPr lang="en-US" dirty="0"/>
          </a:p>
        </p:txBody>
      </p:sp>
      <p:sp>
        <p:nvSpPr>
          <p:cNvPr id="3" name="Title 2">
            <a:extLst>
              <a:ext uri="{FF2B5EF4-FFF2-40B4-BE49-F238E27FC236}">
                <a16:creationId xmlns:a16="http://schemas.microsoft.com/office/drawing/2014/main" id="{CEF2C157-4D89-AA49-9378-973972198188}"/>
              </a:ext>
            </a:extLst>
          </p:cNvPr>
          <p:cNvSpPr>
            <a:spLocks noGrp="1"/>
          </p:cNvSpPr>
          <p:nvPr>
            <p:ph type="title"/>
          </p:nvPr>
        </p:nvSpPr>
        <p:spPr/>
        <p:txBody>
          <a:bodyPr/>
          <a:lstStyle/>
          <a:p>
            <a:r>
              <a:rPr lang="en-US" dirty="0"/>
              <a:t>Activity 2-9: Discussing Querying Users and Groups</a:t>
            </a:r>
          </a:p>
        </p:txBody>
      </p:sp>
      <p:sp>
        <p:nvSpPr>
          <p:cNvPr id="4" name="Slide Number Placeholder 3">
            <a:extLst>
              <a:ext uri="{FF2B5EF4-FFF2-40B4-BE49-F238E27FC236}">
                <a16:creationId xmlns:a16="http://schemas.microsoft.com/office/drawing/2014/main" id="{74EE2AA8-CB6A-2647-82A1-C2F1313A803C}"/>
              </a:ext>
            </a:extLst>
          </p:cNvPr>
          <p:cNvSpPr>
            <a:spLocks noGrp="1"/>
          </p:cNvSpPr>
          <p:nvPr>
            <p:ph type="sldNum" sz="quarter" idx="4"/>
          </p:nvPr>
        </p:nvSpPr>
        <p:spPr/>
        <p:txBody>
          <a:bodyPr/>
          <a:lstStyle/>
          <a:p>
            <a:fld id="{2066355A-084C-D24E-9AD2-7E4FC41EA627}" type="slidenum">
              <a:rPr lang="en-US" smtClean="0"/>
              <a:pPr/>
              <a:t>72</a:t>
            </a:fld>
            <a:endParaRPr lang="en-US" dirty="0"/>
          </a:p>
        </p:txBody>
      </p:sp>
    </p:spTree>
    <p:extLst>
      <p:ext uri="{BB962C8B-B14F-4D97-AF65-F5344CB8AC3E}">
        <p14:creationId xmlns:p14="http://schemas.microsoft.com/office/powerpoint/2010/main" val="104161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CDB2C2-31BC-824A-9297-6B82DB443A21}"/>
              </a:ext>
            </a:extLst>
          </p:cNvPr>
          <p:cNvSpPr>
            <a:spLocks noGrp="1"/>
          </p:cNvSpPr>
          <p:nvPr>
            <p:ph idx="1"/>
          </p:nvPr>
        </p:nvSpPr>
        <p:spPr/>
        <p:txBody>
          <a:bodyPr/>
          <a:lstStyle/>
          <a:p>
            <a:r>
              <a:rPr lang="en-US" b="1" dirty="0"/>
              <a:t>As a system administrator, why might you issue the id command?</a:t>
            </a:r>
          </a:p>
          <a:p>
            <a:endParaRPr lang="en-US" b="1" dirty="0"/>
          </a:p>
          <a:p>
            <a:r>
              <a:rPr lang="en-US" b="1" dirty="0"/>
              <a:t>ANSWER:</a:t>
            </a:r>
          </a:p>
          <a:p>
            <a:pPr lvl="1"/>
            <a:r>
              <a:rPr lang="en-US" dirty="0"/>
              <a:t>The id command displays group information at a glance in an easy-to-read format.</a:t>
            </a:r>
          </a:p>
          <a:p>
            <a:endParaRPr lang="en-US" dirty="0"/>
          </a:p>
        </p:txBody>
      </p:sp>
      <p:sp>
        <p:nvSpPr>
          <p:cNvPr id="3" name="Title 2">
            <a:extLst>
              <a:ext uri="{FF2B5EF4-FFF2-40B4-BE49-F238E27FC236}">
                <a16:creationId xmlns:a16="http://schemas.microsoft.com/office/drawing/2014/main" id="{CEF2C157-4D89-AA49-9378-973972198188}"/>
              </a:ext>
            </a:extLst>
          </p:cNvPr>
          <p:cNvSpPr>
            <a:spLocks noGrp="1"/>
          </p:cNvSpPr>
          <p:nvPr>
            <p:ph type="title"/>
          </p:nvPr>
        </p:nvSpPr>
        <p:spPr/>
        <p:txBody>
          <a:bodyPr/>
          <a:lstStyle/>
          <a:p>
            <a:r>
              <a:rPr lang="en-US" dirty="0"/>
              <a:t>Activity 2-9: Discussing Querying Users and Groups</a:t>
            </a:r>
          </a:p>
        </p:txBody>
      </p:sp>
      <p:sp>
        <p:nvSpPr>
          <p:cNvPr id="4" name="Slide Number Placeholder 3">
            <a:extLst>
              <a:ext uri="{FF2B5EF4-FFF2-40B4-BE49-F238E27FC236}">
                <a16:creationId xmlns:a16="http://schemas.microsoft.com/office/drawing/2014/main" id="{74EE2AA8-CB6A-2647-82A1-C2F1313A803C}"/>
              </a:ext>
            </a:extLst>
          </p:cNvPr>
          <p:cNvSpPr>
            <a:spLocks noGrp="1"/>
          </p:cNvSpPr>
          <p:nvPr>
            <p:ph type="sldNum" sz="quarter" idx="4"/>
          </p:nvPr>
        </p:nvSpPr>
        <p:spPr/>
        <p:txBody>
          <a:bodyPr/>
          <a:lstStyle/>
          <a:p>
            <a:fld id="{2066355A-084C-D24E-9AD2-7E4FC41EA627}" type="slidenum">
              <a:rPr lang="en-US" smtClean="0"/>
              <a:pPr/>
              <a:t>73</a:t>
            </a:fld>
            <a:endParaRPr lang="en-US" dirty="0"/>
          </a:p>
        </p:txBody>
      </p:sp>
    </p:spTree>
    <p:extLst>
      <p:ext uri="{BB962C8B-B14F-4D97-AF65-F5344CB8AC3E}">
        <p14:creationId xmlns:p14="http://schemas.microsoft.com/office/powerpoint/2010/main" val="49716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CDB2C2-31BC-824A-9297-6B82DB443A21}"/>
              </a:ext>
            </a:extLst>
          </p:cNvPr>
          <p:cNvSpPr>
            <a:spLocks noGrp="1"/>
          </p:cNvSpPr>
          <p:nvPr>
            <p:ph idx="1"/>
          </p:nvPr>
        </p:nvSpPr>
        <p:spPr/>
        <p:txBody>
          <a:bodyPr/>
          <a:lstStyle/>
          <a:p>
            <a:r>
              <a:rPr lang="en-US" b="1" dirty="0"/>
              <a:t>As an administrator, you might need to reboot a system or otherwise perform maintenance. Which command would you issue to not only view logged on users but also their current activity?</a:t>
            </a:r>
          </a:p>
          <a:p>
            <a:endParaRPr lang="en-US" b="1" dirty="0"/>
          </a:p>
          <a:p>
            <a:r>
              <a:rPr lang="en-US" b="1" dirty="0"/>
              <a:t>ANSWER:</a:t>
            </a:r>
          </a:p>
          <a:p>
            <a:pPr lvl="1"/>
            <a:r>
              <a:rPr lang="en-US" dirty="0"/>
              <a:t>The w command displays idle time and the amount of CPU time consumed by user-owned processes. This information will tell you if it's safe to reboot a system or if you should ask users to log off first.</a:t>
            </a:r>
          </a:p>
        </p:txBody>
      </p:sp>
      <p:sp>
        <p:nvSpPr>
          <p:cNvPr id="3" name="Title 2">
            <a:extLst>
              <a:ext uri="{FF2B5EF4-FFF2-40B4-BE49-F238E27FC236}">
                <a16:creationId xmlns:a16="http://schemas.microsoft.com/office/drawing/2014/main" id="{CEF2C157-4D89-AA49-9378-973972198188}"/>
              </a:ext>
            </a:extLst>
          </p:cNvPr>
          <p:cNvSpPr>
            <a:spLocks noGrp="1"/>
          </p:cNvSpPr>
          <p:nvPr>
            <p:ph type="title"/>
          </p:nvPr>
        </p:nvSpPr>
        <p:spPr/>
        <p:txBody>
          <a:bodyPr/>
          <a:lstStyle/>
          <a:p>
            <a:r>
              <a:rPr lang="en-US" dirty="0"/>
              <a:t>Activity 2-9: Discussing Querying Users and Groups</a:t>
            </a:r>
          </a:p>
        </p:txBody>
      </p:sp>
      <p:sp>
        <p:nvSpPr>
          <p:cNvPr id="4" name="Slide Number Placeholder 3">
            <a:extLst>
              <a:ext uri="{FF2B5EF4-FFF2-40B4-BE49-F238E27FC236}">
                <a16:creationId xmlns:a16="http://schemas.microsoft.com/office/drawing/2014/main" id="{74EE2AA8-CB6A-2647-82A1-C2F1313A803C}"/>
              </a:ext>
            </a:extLst>
          </p:cNvPr>
          <p:cNvSpPr>
            <a:spLocks noGrp="1"/>
          </p:cNvSpPr>
          <p:nvPr>
            <p:ph type="sldNum" sz="quarter" idx="4"/>
          </p:nvPr>
        </p:nvSpPr>
        <p:spPr/>
        <p:txBody>
          <a:bodyPr/>
          <a:lstStyle/>
          <a:p>
            <a:fld id="{2066355A-084C-D24E-9AD2-7E4FC41EA627}" type="slidenum">
              <a:rPr lang="en-US" smtClean="0"/>
              <a:pPr/>
              <a:t>74</a:t>
            </a:fld>
            <a:endParaRPr lang="en-US" dirty="0"/>
          </a:p>
        </p:txBody>
      </p:sp>
    </p:spTree>
    <p:extLst>
      <p:ext uri="{BB962C8B-B14F-4D97-AF65-F5344CB8AC3E}">
        <p14:creationId xmlns:p14="http://schemas.microsoft.com/office/powerpoint/2010/main" val="197808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66AB19-0617-4E58-972A-A1C49314B519}"/>
              </a:ext>
            </a:extLst>
          </p:cNvPr>
          <p:cNvSpPr>
            <a:spLocks noGrp="1"/>
          </p:cNvSpPr>
          <p:nvPr>
            <p:ph idx="1"/>
          </p:nvPr>
        </p:nvSpPr>
        <p:spPr/>
        <p:txBody>
          <a:bodyPr/>
          <a:lstStyle/>
          <a:p>
            <a:r>
              <a:rPr lang="en-US" dirty="0"/>
              <a:t>Several ways of gathering user/group info and logged in users.</a:t>
            </a:r>
          </a:p>
          <a:p>
            <a:r>
              <a:rPr lang="en-US" dirty="0"/>
              <a:t>You'll explore methods to answer any support questions.</a:t>
            </a:r>
          </a:p>
          <a:p>
            <a:r>
              <a:rPr lang="en-US" dirty="0"/>
              <a:t>Develetech policy requires log file of user logins.</a:t>
            </a:r>
          </a:p>
        </p:txBody>
      </p:sp>
      <p:sp>
        <p:nvSpPr>
          <p:cNvPr id="5" name="Title 4">
            <a:extLst>
              <a:ext uri="{FF2B5EF4-FFF2-40B4-BE49-F238E27FC236}">
                <a16:creationId xmlns:a16="http://schemas.microsoft.com/office/drawing/2014/main" id="{88DDCEDC-4B81-48AD-838E-E1B465C7AF44}"/>
              </a:ext>
            </a:extLst>
          </p:cNvPr>
          <p:cNvSpPr>
            <a:spLocks noGrp="1"/>
          </p:cNvSpPr>
          <p:nvPr>
            <p:ph type="title"/>
          </p:nvPr>
        </p:nvSpPr>
        <p:spPr/>
        <p:txBody>
          <a:bodyPr/>
          <a:lstStyle/>
          <a:p>
            <a:r>
              <a:rPr lang="en-US" dirty="0"/>
              <a:t>Activity: Querying Users and Groups</a:t>
            </a:r>
          </a:p>
        </p:txBody>
      </p:sp>
      <p:sp>
        <p:nvSpPr>
          <p:cNvPr id="3" name="Slide Number Placeholder 2">
            <a:extLst>
              <a:ext uri="{FF2B5EF4-FFF2-40B4-BE49-F238E27FC236}">
                <a16:creationId xmlns:a16="http://schemas.microsoft.com/office/drawing/2014/main" id="{C8F1EC93-957B-4B49-9B51-9AC3E08FDEAB}"/>
              </a:ext>
            </a:extLst>
          </p:cNvPr>
          <p:cNvSpPr>
            <a:spLocks noGrp="1"/>
          </p:cNvSpPr>
          <p:nvPr>
            <p:ph type="sldNum" sz="quarter" idx="4"/>
          </p:nvPr>
        </p:nvSpPr>
        <p:spPr/>
        <p:txBody>
          <a:bodyPr/>
          <a:lstStyle/>
          <a:p>
            <a:fld id="{2066355A-084C-D24E-9AD2-7E4FC41EA627}" type="slidenum">
              <a:rPr lang="en-US" smtClean="0"/>
              <a:pPr/>
              <a:t>75</a:t>
            </a:fld>
            <a:endParaRPr lang="en-US" dirty="0"/>
          </a:p>
        </p:txBody>
      </p:sp>
    </p:spTree>
    <p:extLst>
      <p:ext uri="{BB962C8B-B14F-4D97-AF65-F5344CB8AC3E}">
        <p14:creationId xmlns:p14="http://schemas.microsoft.com/office/powerpoint/2010/main" val="3712009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039F7-AE7D-204B-B4A2-0AF753FF0E11}"/>
              </a:ext>
            </a:extLst>
          </p:cNvPr>
          <p:cNvSpPr>
            <a:spLocks noGrp="1"/>
          </p:cNvSpPr>
          <p:nvPr>
            <p:ph type="title"/>
          </p:nvPr>
        </p:nvSpPr>
        <p:spPr/>
        <p:txBody>
          <a:bodyPr/>
          <a:lstStyle/>
          <a:p>
            <a:r>
              <a:rPr lang="en-US" dirty="0"/>
              <a:t>Topic E: Configure Account Profiles</a:t>
            </a:r>
          </a:p>
        </p:txBody>
      </p:sp>
      <p:sp>
        <p:nvSpPr>
          <p:cNvPr id="3" name="Slide Number Placeholder 2">
            <a:extLst>
              <a:ext uri="{FF2B5EF4-FFF2-40B4-BE49-F238E27FC236}">
                <a16:creationId xmlns:a16="http://schemas.microsoft.com/office/drawing/2014/main" id="{3BFE3A43-0BDF-8747-A4E9-A811323EA4AD}"/>
              </a:ext>
            </a:extLst>
          </p:cNvPr>
          <p:cNvSpPr>
            <a:spLocks noGrp="1"/>
          </p:cNvSpPr>
          <p:nvPr>
            <p:ph type="sldNum" sz="quarter" idx="4"/>
          </p:nvPr>
        </p:nvSpPr>
        <p:spPr/>
        <p:txBody>
          <a:bodyPr/>
          <a:lstStyle/>
          <a:p>
            <a:fld id="{2066355A-084C-D24E-9AD2-7E4FC41EA627}" type="slidenum">
              <a:rPr lang="en-US" smtClean="0"/>
              <a:pPr/>
              <a:t>76</a:t>
            </a:fld>
            <a:endParaRPr lang="en-US" dirty="0"/>
          </a:p>
        </p:txBody>
      </p:sp>
      <p:sp>
        <p:nvSpPr>
          <p:cNvPr id="4" name="Content Placeholder 3">
            <a:extLst>
              <a:ext uri="{FF2B5EF4-FFF2-40B4-BE49-F238E27FC236}">
                <a16:creationId xmlns:a16="http://schemas.microsoft.com/office/drawing/2014/main" id="{A652D5CE-DA3B-1249-A979-0FA5D9AFAD15}"/>
              </a:ext>
            </a:extLst>
          </p:cNvPr>
          <p:cNvSpPr>
            <a:spLocks noGrp="1"/>
          </p:cNvSpPr>
          <p:nvPr>
            <p:ph idx="1"/>
          </p:nvPr>
        </p:nvSpPr>
        <p:spPr>
          <a:xfrm>
            <a:off x="1058238" y="803347"/>
            <a:ext cx="7743838" cy="3499147"/>
          </a:xfrm>
        </p:spPr>
        <p:txBody>
          <a:bodyPr/>
          <a:lstStyle/>
          <a:p>
            <a:pPr marL="0" indent="0">
              <a:buNone/>
            </a:pPr>
            <a:r>
              <a:rPr lang="en-US" dirty="0"/>
              <a:t>Exam Objectives:</a:t>
            </a:r>
          </a:p>
          <a:p>
            <a:r>
              <a:rPr lang="en-US" dirty="0"/>
              <a:t>2.2 Given a scenario, manage users and groups.</a:t>
            </a:r>
          </a:p>
        </p:txBody>
      </p:sp>
      <p:pic>
        <p:nvPicPr>
          <p:cNvPr id="5" name="Picture 4" descr="/var/folders/8s/gh60cc4s1ps8jl3hr45sg7tr0000gn/T/com.microsoft.Powerpoint/WebArchiveCopyPasteTempFiles/wd9Ych2lYQCiAAAAABJRU5ErkJggg==">
            <a:extLst>
              <a:ext uri="{FF2B5EF4-FFF2-40B4-BE49-F238E27FC236}">
                <a16:creationId xmlns:a16="http://schemas.microsoft.com/office/drawing/2014/main" id="{534E5A59-FD31-FE45-8ED5-40D7173CE9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5468" y="803347"/>
            <a:ext cx="572770" cy="57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4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E7567-B492-459C-9801-8832C3908354}"/>
              </a:ext>
            </a:extLst>
          </p:cNvPr>
          <p:cNvSpPr>
            <a:spLocks noGrp="1"/>
          </p:cNvSpPr>
          <p:nvPr>
            <p:ph type="title"/>
          </p:nvPr>
        </p:nvSpPr>
        <p:spPr/>
        <p:txBody>
          <a:bodyPr/>
          <a:lstStyle/>
          <a:p>
            <a:r>
              <a:rPr lang="en-US" dirty="0"/>
              <a:t>User Profiles</a:t>
            </a:r>
          </a:p>
        </p:txBody>
      </p:sp>
      <p:sp>
        <p:nvSpPr>
          <p:cNvPr id="4" name="Slide Number Placeholder 3">
            <a:extLst>
              <a:ext uri="{FF2B5EF4-FFF2-40B4-BE49-F238E27FC236}">
                <a16:creationId xmlns:a16="http://schemas.microsoft.com/office/drawing/2014/main" id="{1EAC08DC-9F1A-4FC7-B216-861468244EA2}"/>
              </a:ext>
            </a:extLst>
          </p:cNvPr>
          <p:cNvSpPr>
            <a:spLocks noGrp="1"/>
          </p:cNvSpPr>
          <p:nvPr>
            <p:ph type="sldNum" sz="quarter" idx="4"/>
          </p:nvPr>
        </p:nvSpPr>
        <p:spPr/>
        <p:txBody>
          <a:bodyPr/>
          <a:lstStyle/>
          <a:p>
            <a:fld id="{2066355A-084C-D24E-9AD2-7E4FC41EA627}" type="slidenum">
              <a:rPr lang="en-US" smtClean="0"/>
              <a:pPr/>
              <a:t>77</a:t>
            </a:fld>
            <a:endParaRPr lang="en-US" dirty="0"/>
          </a:p>
        </p:txBody>
      </p:sp>
      <p:sp>
        <p:nvSpPr>
          <p:cNvPr id="6" name="Content Placeholder 5">
            <a:extLst>
              <a:ext uri="{FF2B5EF4-FFF2-40B4-BE49-F238E27FC236}">
                <a16:creationId xmlns:a16="http://schemas.microsoft.com/office/drawing/2014/main" id="{7A8FE5AB-A60D-40D1-9F16-9F763296201D}"/>
              </a:ext>
            </a:extLst>
          </p:cNvPr>
          <p:cNvSpPr>
            <a:spLocks noGrp="1"/>
          </p:cNvSpPr>
          <p:nvPr>
            <p:ph idx="1"/>
          </p:nvPr>
        </p:nvSpPr>
        <p:spPr/>
        <p:txBody>
          <a:bodyPr/>
          <a:lstStyle/>
          <a:p>
            <a:r>
              <a:rPr lang="en-US" dirty="0"/>
              <a:t>Individual users have habits and preferences for working with Linux.</a:t>
            </a:r>
          </a:p>
          <a:p>
            <a:r>
              <a:rPr lang="en-US" dirty="0"/>
              <a:t>Profile file configurations exist to customize experience.</a:t>
            </a:r>
          </a:p>
          <a:p>
            <a:r>
              <a:rPr lang="en-US" dirty="0"/>
              <a:t>Initial profile is created when account is created.</a:t>
            </a:r>
          </a:p>
          <a:p>
            <a:r>
              <a:rPr lang="en-US" dirty="0"/>
              <a:t>Many files/directories are used to create profile.</a:t>
            </a:r>
          </a:p>
        </p:txBody>
      </p:sp>
    </p:spTree>
    <p:extLst>
      <p:ext uri="{BB962C8B-B14F-4D97-AF65-F5344CB8AC3E}">
        <p14:creationId xmlns:p14="http://schemas.microsoft.com/office/powerpoint/2010/main" val="19737466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C87F-EC89-4038-9782-87C2F55D0E35}"/>
              </a:ext>
            </a:extLst>
          </p:cNvPr>
          <p:cNvSpPr>
            <a:spLocks noGrp="1"/>
          </p:cNvSpPr>
          <p:nvPr>
            <p:ph type="title"/>
          </p:nvPr>
        </p:nvSpPr>
        <p:spPr/>
        <p:txBody>
          <a:bodyPr/>
          <a:lstStyle/>
          <a:p>
            <a:r>
              <a:rPr lang="en-US" dirty="0"/>
              <a:t>The </a:t>
            </a:r>
            <a:r>
              <a:rPr lang="en-US" dirty="0">
                <a:latin typeface="Cutive Mono" panose="020B0604020202020204" charset="0"/>
              </a:rPr>
              <a:t>.bashrc</a:t>
            </a:r>
            <a:r>
              <a:rPr lang="en-US" dirty="0"/>
              <a:t> File (Slide 1 of 2)</a:t>
            </a:r>
          </a:p>
        </p:txBody>
      </p:sp>
      <p:sp>
        <p:nvSpPr>
          <p:cNvPr id="3" name="Slide Number Placeholder 2">
            <a:extLst>
              <a:ext uri="{FF2B5EF4-FFF2-40B4-BE49-F238E27FC236}">
                <a16:creationId xmlns:a16="http://schemas.microsoft.com/office/drawing/2014/main" id="{54BD0D09-4914-4F59-96C1-EE1040F94A6B}"/>
              </a:ext>
            </a:extLst>
          </p:cNvPr>
          <p:cNvSpPr>
            <a:spLocks noGrp="1"/>
          </p:cNvSpPr>
          <p:nvPr>
            <p:ph type="sldNum" sz="quarter" idx="4"/>
          </p:nvPr>
        </p:nvSpPr>
        <p:spPr/>
        <p:txBody>
          <a:bodyPr/>
          <a:lstStyle/>
          <a:p>
            <a:fld id="{2066355A-084C-D24E-9AD2-7E4FC41EA627}" type="slidenum">
              <a:rPr lang="en-US" smtClean="0"/>
              <a:pPr/>
              <a:t>78</a:t>
            </a:fld>
            <a:endParaRPr lang="en-US" dirty="0"/>
          </a:p>
        </p:txBody>
      </p:sp>
      <p:sp>
        <p:nvSpPr>
          <p:cNvPr id="4" name="Content Placeholder 3">
            <a:extLst>
              <a:ext uri="{FF2B5EF4-FFF2-40B4-BE49-F238E27FC236}">
                <a16:creationId xmlns:a16="http://schemas.microsoft.com/office/drawing/2014/main" id="{79E0444C-A24F-4A3D-BB78-CD9313AD8851}"/>
              </a:ext>
            </a:extLst>
          </p:cNvPr>
          <p:cNvSpPr>
            <a:spLocks noGrp="1"/>
          </p:cNvSpPr>
          <p:nvPr>
            <p:ph idx="1"/>
          </p:nvPr>
        </p:nvSpPr>
        <p:spPr/>
        <p:txBody>
          <a:bodyPr/>
          <a:lstStyle/>
          <a:p>
            <a:r>
              <a:rPr lang="en-US" dirty="0"/>
              <a:t>Enables customization of user's environment.</a:t>
            </a:r>
          </a:p>
          <a:p>
            <a:r>
              <a:rPr lang="en-US" dirty="0"/>
              <a:t>Stored in home directory.</a:t>
            </a:r>
          </a:p>
          <a:p>
            <a:r>
              <a:rPr lang="en-US" dirty="0"/>
              <a:t>Unique to each user.</a:t>
            </a:r>
          </a:p>
          <a:p>
            <a:r>
              <a:rPr lang="en-US" dirty="0"/>
              <a:t>Example: Use of aliases.</a:t>
            </a:r>
          </a:p>
          <a:p>
            <a:pPr lvl="1"/>
            <a:r>
              <a:rPr lang="en-US" dirty="0"/>
              <a:t>Users can specify abbreviated commands for themselves.</a:t>
            </a:r>
          </a:p>
          <a:p>
            <a:pPr lvl="1"/>
            <a:r>
              <a:rPr lang="en-US" dirty="0"/>
              <a:t>Won't impact other users.</a:t>
            </a:r>
          </a:p>
          <a:p>
            <a:r>
              <a:rPr lang="en-US" dirty="0"/>
              <a:t>Example: Environment variables.</a:t>
            </a:r>
          </a:p>
          <a:p>
            <a:r>
              <a:rPr lang="en-US" dirty="0"/>
              <a:t>Example: Customize command prompt.</a:t>
            </a:r>
          </a:p>
        </p:txBody>
      </p:sp>
    </p:spTree>
    <p:extLst>
      <p:ext uri="{BB962C8B-B14F-4D97-AF65-F5344CB8AC3E}">
        <p14:creationId xmlns:p14="http://schemas.microsoft.com/office/powerpoint/2010/main" val="4273456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8F84B-DC90-4E96-BBF5-DAD2AE1D17ED}"/>
              </a:ext>
            </a:extLst>
          </p:cNvPr>
          <p:cNvSpPr>
            <a:spLocks noGrp="1"/>
          </p:cNvSpPr>
          <p:nvPr>
            <p:ph type="title"/>
          </p:nvPr>
        </p:nvSpPr>
        <p:spPr/>
        <p:txBody>
          <a:bodyPr/>
          <a:lstStyle/>
          <a:p>
            <a:r>
              <a:rPr lang="en-US" dirty="0"/>
              <a:t>The </a:t>
            </a:r>
            <a:r>
              <a:rPr lang="en-US" dirty="0">
                <a:latin typeface="Cutive Mono" panose="020B0604020202020204" charset="0"/>
              </a:rPr>
              <a:t>.bashrc</a:t>
            </a:r>
            <a:r>
              <a:rPr lang="en-US" dirty="0"/>
              <a:t> File (Slide 2 of 2)</a:t>
            </a:r>
          </a:p>
        </p:txBody>
      </p:sp>
      <p:sp>
        <p:nvSpPr>
          <p:cNvPr id="3" name="Slide Number Placeholder 2">
            <a:extLst>
              <a:ext uri="{FF2B5EF4-FFF2-40B4-BE49-F238E27FC236}">
                <a16:creationId xmlns:a16="http://schemas.microsoft.com/office/drawing/2014/main" id="{02C41B61-0EFE-417E-BA26-79BBCF9A74E5}"/>
              </a:ext>
            </a:extLst>
          </p:cNvPr>
          <p:cNvSpPr>
            <a:spLocks noGrp="1"/>
          </p:cNvSpPr>
          <p:nvPr>
            <p:ph type="sldNum" sz="quarter" idx="4"/>
          </p:nvPr>
        </p:nvSpPr>
        <p:spPr/>
        <p:txBody>
          <a:bodyPr/>
          <a:lstStyle/>
          <a:p>
            <a:fld id="{2066355A-084C-D24E-9AD2-7E4FC41EA627}" type="slidenum">
              <a:rPr lang="en-US" smtClean="0"/>
              <a:pPr/>
              <a:t>79</a:t>
            </a:fld>
            <a:endParaRPr lang="en-US" dirty="0"/>
          </a:p>
        </p:txBody>
      </p:sp>
      <p:pic>
        <p:nvPicPr>
          <p:cNvPr id="4" name="Picture 3">
            <a:extLst>
              <a:ext uri="{FF2B5EF4-FFF2-40B4-BE49-F238E27FC236}">
                <a16:creationId xmlns:a16="http://schemas.microsoft.com/office/drawing/2014/main" id="{B62973E5-B7D8-4500-8EEE-5FB496CD2FFF}"/>
              </a:ext>
            </a:extLst>
          </p:cNvPr>
          <p:cNvPicPr>
            <a:picLocks noChangeAspect="1"/>
          </p:cNvPicPr>
          <p:nvPr/>
        </p:nvPicPr>
        <p:blipFill>
          <a:blip r:embed="rId2"/>
          <a:stretch>
            <a:fillRect/>
          </a:stretch>
        </p:blipFill>
        <p:spPr>
          <a:xfrm>
            <a:off x="928339" y="954542"/>
            <a:ext cx="7287322" cy="3524414"/>
          </a:xfrm>
          <a:prstGeom prst="rect">
            <a:avLst/>
          </a:prstGeom>
        </p:spPr>
      </p:pic>
    </p:spTree>
    <p:extLst>
      <p:ext uri="{BB962C8B-B14F-4D97-AF65-F5344CB8AC3E}">
        <p14:creationId xmlns:p14="http://schemas.microsoft.com/office/powerpoint/2010/main" val="69166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62D883-5E04-460D-A8F2-960F5B02F722}"/>
              </a:ext>
            </a:extLst>
          </p:cNvPr>
          <p:cNvSpPr>
            <a:spLocks noGrp="1"/>
          </p:cNvSpPr>
          <p:nvPr>
            <p:ph type="title"/>
          </p:nvPr>
        </p:nvSpPr>
        <p:spPr/>
        <p:txBody>
          <a:bodyPr/>
          <a:lstStyle/>
          <a:p>
            <a:r>
              <a:rPr lang="en-US" dirty="0"/>
              <a:t>The </a:t>
            </a:r>
            <a:r>
              <a:rPr lang="en-US" dirty="0">
                <a:latin typeface="Cutive Mono" panose="020B0604020202020204" charset="0"/>
              </a:rPr>
              <a:t>su</a:t>
            </a:r>
            <a:r>
              <a:rPr lang="en-US" dirty="0"/>
              <a:t> Command (Slide 2 of 2)</a:t>
            </a:r>
          </a:p>
        </p:txBody>
      </p:sp>
      <p:sp>
        <p:nvSpPr>
          <p:cNvPr id="3" name="Slide Number Placeholder 2">
            <a:extLst>
              <a:ext uri="{FF2B5EF4-FFF2-40B4-BE49-F238E27FC236}">
                <a16:creationId xmlns:a16="http://schemas.microsoft.com/office/drawing/2014/main" id="{196F48D9-FA29-4AA9-A554-C882638847DA}"/>
              </a:ext>
            </a:extLst>
          </p:cNvPr>
          <p:cNvSpPr>
            <a:spLocks noGrp="1"/>
          </p:cNvSpPr>
          <p:nvPr>
            <p:ph type="sldNum" sz="quarter" idx="4"/>
          </p:nvPr>
        </p:nvSpPr>
        <p:spPr/>
        <p:txBody>
          <a:bodyPr/>
          <a:lstStyle/>
          <a:p>
            <a:fld id="{2066355A-084C-D24E-9AD2-7E4FC41EA627}" type="slidenum">
              <a:rPr lang="en-US" smtClean="0"/>
              <a:pPr/>
              <a:t>8</a:t>
            </a:fld>
            <a:endParaRPr lang="en-US" dirty="0"/>
          </a:p>
        </p:txBody>
      </p:sp>
      <p:pic>
        <p:nvPicPr>
          <p:cNvPr id="4" name="Picture 3">
            <a:extLst>
              <a:ext uri="{FF2B5EF4-FFF2-40B4-BE49-F238E27FC236}">
                <a16:creationId xmlns:a16="http://schemas.microsoft.com/office/drawing/2014/main" id="{FD43B7A8-FF75-4618-8726-5676B96BC54F}"/>
              </a:ext>
            </a:extLst>
          </p:cNvPr>
          <p:cNvPicPr>
            <a:picLocks noChangeAspect="1"/>
          </p:cNvPicPr>
          <p:nvPr/>
        </p:nvPicPr>
        <p:blipFill>
          <a:blip r:embed="rId2"/>
          <a:stretch>
            <a:fillRect/>
          </a:stretch>
        </p:blipFill>
        <p:spPr>
          <a:xfrm>
            <a:off x="1333498" y="785618"/>
            <a:ext cx="6477005" cy="3815545"/>
          </a:xfrm>
          <a:prstGeom prst="rect">
            <a:avLst/>
          </a:prstGeom>
        </p:spPr>
      </p:pic>
    </p:spTree>
    <p:extLst>
      <p:ext uri="{BB962C8B-B14F-4D97-AF65-F5344CB8AC3E}">
        <p14:creationId xmlns:p14="http://schemas.microsoft.com/office/powerpoint/2010/main" val="2950946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430F-99D1-4C7A-B5FC-419F60E82CE7}"/>
              </a:ext>
            </a:extLst>
          </p:cNvPr>
          <p:cNvSpPr>
            <a:spLocks noGrp="1"/>
          </p:cNvSpPr>
          <p:nvPr>
            <p:ph type="title"/>
          </p:nvPr>
        </p:nvSpPr>
        <p:spPr/>
        <p:txBody>
          <a:bodyPr/>
          <a:lstStyle/>
          <a:p>
            <a:r>
              <a:rPr lang="en-US" dirty="0"/>
              <a:t>The </a:t>
            </a:r>
            <a:r>
              <a:rPr lang="en-US" dirty="0">
                <a:latin typeface="Cutive Mono" panose="020B0604020202020204" charset="0"/>
              </a:rPr>
              <a:t>.bash_profile</a:t>
            </a:r>
            <a:r>
              <a:rPr lang="en-US" dirty="0"/>
              <a:t> File (Slide 1 of 2)</a:t>
            </a:r>
          </a:p>
        </p:txBody>
      </p:sp>
      <p:sp>
        <p:nvSpPr>
          <p:cNvPr id="3" name="Slide Number Placeholder 2">
            <a:extLst>
              <a:ext uri="{FF2B5EF4-FFF2-40B4-BE49-F238E27FC236}">
                <a16:creationId xmlns:a16="http://schemas.microsoft.com/office/drawing/2014/main" id="{2147787B-F1D5-4167-854E-8F31572AA870}"/>
              </a:ext>
            </a:extLst>
          </p:cNvPr>
          <p:cNvSpPr>
            <a:spLocks noGrp="1"/>
          </p:cNvSpPr>
          <p:nvPr>
            <p:ph type="sldNum" sz="quarter" idx="4"/>
          </p:nvPr>
        </p:nvSpPr>
        <p:spPr/>
        <p:txBody>
          <a:bodyPr/>
          <a:lstStyle/>
          <a:p>
            <a:fld id="{2066355A-084C-D24E-9AD2-7E4FC41EA627}" type="slidenum">
              <a:rPr lang="en-US" smtClean="0"/>
              <a:pPr/>
              <a:t>80</a:t>
            </a:fld>
            <a:endParaRPr lang="en-US" dirty="0"/>
          </a:p>
        </p:txBody>
      </p:sp>
      <p:sp>
        <p:nvSpPr>
          <p:cNvPr id="4" name="Content Placeholder 3">
            <a:extLst>
              <a:ext uri="{FF2B5EF4-FFF2-40B4-BE49-F238E27FC236}">
                <a16:creationId xmlns:a16="http://schemas.microsoft.com/office/drawing/2014/main" id="{AE9C337C-5F12-488F-8BE8-F336E097E46E}"/>
              </a:ext>
            </a:extLst>
          </p:cNvPr>
          <p:cNvSpPr>
            <a:spLocks noGrp="1"/>
          </p:cNvSpPr>
          <p:nvPr>
            <p:ph idx="1"/>
          </p:nvPr>
        </p:nvSpPr>
        <p:spPr/>
        <p:txBody>
          <a:bodyPr/>
          <a:lstStyle/>
          <a:p>
            <a:r>
              <a:rPr lang="en-US" dirty="0"/>
              <a:t>Provides shell configuration for initial login.</a:t>
            </a:r>
          </a:p>
          <a:p>
            <a:r>
              <a:rPr lang="en-US" dirty="0"/>
              <a:t>Only read with first login.</a:t>
            </a:r>
          </a:p>
          <a:p>
            <a:pPr lvl="1"/>
            <a:r>
              <a:rPr lang="en-US" dirty="0">
                <a:latin typeface="Cutive Mono" panose="020B0604020202020204" charset="0"/>
              </a:rPr>
              <a:t>.bashrc</a:t>
            </a:r>
            <a:r>
              <a:rPr lang="en-US" dirty="0"/>
              <a:t> is read with all logins.</a:t>
            </a:r>
          </a:p>
          <a:p>
            <a:r>
              <a:rPr lang="en-US" dirty="0"/>
              <a:t>Default can be provided through </a:t>
            </a:r>
            <a:r>
              <a:rPr lang="en-US" dirty="0">
                <a:latin typeface="Cutive Mono" panose="020B0604020202020204" charset="0"/>
              </a:rPr>
              <a:t>/etc/skel/</a:t>
            </a:r>
            <a:r>
              <a:rPr lang="en-US" dirty="0"/>
              <a:t> directory.</a:t>
            </a:r>
          </a:p>
        </p:txBody>
      </p:sp>
    </p:spTree>
    <p:extLst>
      <p:ext uri="{BB962C8B-B14F-4D97-AF65-F5344CB8AC3E}">
        <p14:creationId xmlns:p14="http://schemas.microsoft.com/office/powerpoint/2010/main" val="33699213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D37D93-A60B-4C92-A661-2758EA9CF470}"/>
              </a:ext>
            </a:extLst>
          </p:cNvPr>
          <p:cNvSpPr>
            <a:spLocks noGrp="1"/>
          </p:cNvSpPr>
          <p:nvPr>
            <p:ph type="title"/>
          </p:nvPr>
        </p:nvSpPr>
        <p:spPr/>
        <p:txBody>
          <a:bodyPr/>
          <a:lstStyle/>
          <a:p>
            <a:r>
              <a:rPr lang="en-US" dirty="0"/>
              <a:t>The </a:t>
            </a:r>
            <a:r>
              <a:rPr lang="en-US" dirty="0">
                <a:latin typeface="Cutive Mono" panose="020B0604020202020204" charset="0"/>
              </a:rPr>
              <a:t>.bash_profile</a:t>
            </a:r>
            <a:r>
              <a:rPr lang="en-US" dirty="0"/>
              <a:t> File (Slide 2 of 2)</a:t>
            </a:r>
          </a:p>
        </p:txBody>
      </p:sp>
      <p:sp>
        <p:nvSpPr>
          <p:cNvPr id="3" name="Slide Number Placeholder 2">
            <a:extLst>
              <a:ext uri="{FF2B5EF4-FFF2-40B4-BE49-F238E27FC236}">
                <a16:creationId xmlns:a16="http://schemas.microsoft.com/office/drawing/2014/main" id="{53457908-85D9-419C-8377-38ECF19DA106}"/>
              </a:ext>
            </a:extLst>
          </p:cNvPr>
          <p:cNvSpPr>
            <a:spLocks noGrp="1"/>
          </p:cNvSpPr>
          <p:nvPr>
            <p:ph type="sldNum" sz="quarter" idx="4"/>
          </p:nvPr>
        </p:nvSpPr>
        <p:spPr/>
        <p:txBody>
          <a:bodyPr/>
          <a:lstStyle/>
          <a:p>
            <a:fld id="{2066355A-084C-D24E-9AD2-7E4FC41EA627}" type="slidenum">
              <a:rPr lang="en-US" smtClean="0"/>
              <a:pPr/>
              <a:t>81</a:t>
            </a:fld>
            <a:endParaRPr lang="en-US" dirty="0"/>
          </a:p>
        </p:txBody>
      </p:sp>
      <p:pic>
        <p:nvPicPr>
          <p:cNvPr id="4" name="Picture 3">
            <a:extLst>
              <a:ext uri="{FF2B5EF4-FFF2-40B4-BE49-F238E27FC236}">
                <a16:creationId xmlns:a16="http://schemas.microsoft.com/office/drawing/2014/main" id="{1002675A-F803-4F92-8170-F2547CFBDDA2}"/>
              </a:ext>
            </a:extLst>
          </p:cNvPr>
          <p:cNvPicPr>
            <a:picLocks noChangeAspect="1"/>
          </p:cNvPicPr>
          <p:nvPr/>
        </p:nvPicPr>
        <p:blipFill>
          <a:blip r:embed="rId2"/>
          <a:stretch>
            <a:fillRect/>
          </a:stretch>
        </p:blipFill>
        <p:spPr>
          <a:xfrm>
            <a:off x="1172138" y="1034753"/>
            <a:ext cx="6799724" cy="3288594"/>
          </a:xfrm>
          <a:prstGeom prst="rect">
            <a:avLst/>
          </a:prstGeom>
        </p:spPr>
      </p:pic>
    </p:spTree>
    <p:extLst>
      <p:ext uri="{BB962C8B-B14F-4D97-AF65-F5344CB8AC3E}">
        <p14:creationId xmlns:p14="http://schemas.microsoft.com/office/powerpoint/2010/main" val="14533128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2DB91-96CA-44A2-B270-14E32070B285}"/>
              </a:ext>
            </a:extLst>
          </p:cNvPr>
          <p:cNvSpPr>
            <a:spLocks noGrp="1"/>
          </p:cNvSpPr>
          <p:nvPr>
            <p:ph type="title"/>
          </p:nvPr>
        </p:nvSpPr>
        <p:spPr/>
        <p:txBody>
          <a:bodyPr/>
          <a:lstStyle/>
          <a:p>
            <a:r>
              <a:rPr lang="en-US" dirty="0"/>
              <a:t>Global User Profiles</a:t>
            </a:r>
          </a:p>
        </p:txBody>
      </p:sp>
      <p:sp>
        <p:nvSpPr>
          <p:cNvPr id="3" name="Slide Number Placeholder 2">
            <a:extLst>
              <a:ext uri="{FF2B5EF4-FFF2-40B4-BE49-F238E27FC236}">
                <a16:creationId xmlns:a16="http://schemas.microsoft.com/office/drawing/2014/main" id="{048FEFF6-C80B-4406-835E-88813F7CA597}"/>
              </a:ext>
            </a:extLst>
          </p:cNvPr>
          <p:cNvSpPr>
            <a:spLocks noGrp="1"/>
          </p:cNvSpPr>
          <p:nvPr>
            <p:ph type="sldNum" sz="quarter" idx="4"/>
          </p:nvPr>
        </p:nvSpPr>
        <p:spPr/>
        <p:txBody>
          <a:bodyPr/>
          <a:lstStyle/>
          <a:p>
            <a:fld id="{2066355A-084C-D24E-9AD2-7E4FC41EA627}" type="slidenum">
              <a:rPr lang="en-US" smtClean="0"/>
              <a:pPr/>
              <a:t>82</a:t>
            </a:fld>
            <a:endParaRPr lang="en-US" dirty="0"/>
          </a:p>
        </p:txBody>
      </p:sp>
      <p:sp>
        <p:nvSpPr>
          <p:cNvPr id="4" name="Content Placeholder 3">
            <a:extLst>
              <a:ext uri="{FF2B5EF4-FFF2-40B4-BE49-F238E27FC236}">
                <a16:creationId xmlns:a16="http://schemas.microsoft.com/office/drawing/2014/main" id="{4E7FEC08-E26A-4AEB-B397-6D3E2CDC1F05}"/>
              </a:ext>
            </a:extLst>
          </p:cNvPr>
          <p:cNvSpPr>
            <a:spLocks noGrp="1"/>
          </p:cNvSpPr>
          <p:nvPr>
            <p:ph idx="1"/>
          </p:nvPr>
        </p:nvSpPr>
        <p:spPr/>
        <p:txBody>
          <a:bodyPr/>
          <a:lstStyle/>
          <a:p>
            <a:r>
              <a:rPr lang="en-US" dirty="0"/>
              <a:t>Admin may want to define system-wide settings.</a:t>
            </a:r>
          </a:p>
          <a:p>
            <a:r>
              <a:rPr lang="en-US" dirty="0"/>
              <a:t>Admin may want to configure initial settings for users.</a:t>
            </a:r>
          </a:p>
          <a:p>
            <a:r>
              <a:rPr lang="en-US" dirty="0"/>
              <a:t>Following files/directories enable flexible configurations.</a:t>
            </a:r>
          </a:p>
          <a:p>
            <a:pPr lvl="1"/>
            <a:r>
              <a:rPr lang="en-US" dirty="0"/>
              <a:t>Can be later customized by user.</a:t>
            </a:r>
          </a:p>
        </p:txBody>
      </p:sp>
    </p:spTree>
    <p:extLst>
      <p:ext uri="{BB962C8B-B14F-4D97-AF65-F5344CB8AC3E}">
        <p14:creationId xmlns:p14="http://schemas.microsoft.com/office/powerpoint/2010/main" val="3613993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72FE-809B-4692-8353-973F239EA7F7}"/>
              </a:ext>
            </a:extLst>
          </p:cNvPr>
          <p:cNvSpPr>
            <a:spLocks noGrp="1"/>
          </p:cNvSpPr>
          <p:nvPr>
            <p:ph type="title"/>
          </p:nvPr>
        </p:nvSpPr>
        <p:spPr/>
        <p:txBody>
          <a:bodyPr/>
          <a:lstStyle/>
          <a:p>
            <a:r>
              <a:rPr lang="en-US" dirty="0"/>
              <a:t>The </a:t>
            </a:r>
            <a:r>
              <a:rPr lang="en-US" dirty="0">
                <a:latin typeface="Cutive Mono" panose="020B0604020202020204" charset="0"/>
              </a:rPr>
              <a:t>/etc/skel/</a:t>
            </a:r>
            <a:r>
              <a:rPr lang="en-US" dirty="0"/>
              <a:t> Directory</a:t>
            </a:r>
          </a:p>
        </p:txBody>
      </p:sp>
      <p:sp>
        <p:nvSpPr>
          <p:cNvPr id="3" name="Slide Number Placeholder 2">
            <a:extLst>
              <a:ext uri="{FF2B5EF4-FFF2-40B4-BE49-F238E27FC236}">
                <a16:creationId xmlns:a16="http://schemas.microsoft.com/office/drawing/2014/main" id="{78775FBA-06E1-4036-B935-49F740305096}"/>
              </a:ext>
            </a:extLst>
          </p:cNvPr>
          <p:cNvSpPr>
            <a:spLocks noGrp="1"/>
          </p:cNvSpPr>
          <p:nvPr>
            <p:ph type="sldNum" sz="quarter" idx="4"/>
          </p:nvPr>
        </p:nvSpPr>
        <p:spPr/>
        <p:txBody>
          <a:bodyPr/>
          <a:lstStyle/>
          <a:p>
            <a:fld id="{2066355A-084C-D24E-9AD2-7E4FC41EA627}" type="slidenum">
              <a:rPr lang="en-US" smtClean="0"/>
              <a:pPr/>
              <a:t>83</a:t>
            </a:fld>
            <a:endParaRPr lang="en-US" dirty="0"/>
          </a:p>
        </p:txBody>
      </p:sp>
      <p:sp>
        <p:nvSpPr>
          <p:cNvPr id="4" name="Content Placeholder 3">
            <a:extLst>
              <a:ext uri="{FF2B5EF4-FFF2-40B4-BE49-F238E27FC236}">
                <a16:creationId xmlns:a16="http://schemas.microsoft.com/office/drawing/2014/main" id="{B7D4C513-A1E2-46BA-B0D5-50BD25062F73}"/>
              </a:ext>
            </a:extLst>
          </p:cNvPr>
          <p:cNvSpPr>
            <a:spLocks noGrp="1"/>
          </p:cNvSpPr>
          <p:nvPr>
            <p:ph idx="1"/>
          </p:nvPr>
        </p:nvSpPr>
        <p:spPr/>
        <p:txBody>
          <a:bodyPr/>
          <a:lstStyle/>
          <a:p>
            <a:r>
              <a:rPr lang="en-US" dirty="0"/>
              <a:t>Contents are automatically copied to home directory of new users.</a:t>
            </a:r>
          </a:p>
          <a:p>
            <a:r>
              <a:rPr lang="en-US" dirty="0"/>
              <a:t>Admin can pre-populate directory.</a:t>
            </a:r>
          </a:p>
          <a:p>
            <a:r>
              <a:rPr lang="en-US" dirty="0">
                <a:latin typeface="Cutive Mono" panose="020B0604020202020204" charset="0"/>
              </a:rPr>
              <a:t>useradd</a:t>
            </a:r>
            <a:r>
              <a:rPr lang="en-US" dirty="0"/>
              <a:t> copies contents from directory.</a:t>
            </a:r>
          </a:p>
          <a:p>
            <a:r>
              <a:rPr lang="en-US" dirty="0"/>
              <a:t>Files added after account is created won't be copied.</a:t>
            </a:r>
          </a:p>
        </p:txBody>
      </p:sp>
    </p:spTree>
    <p:extLst>
      <p:ext uri="{BB962C8B-B14F-4D97-AF65-F5344CB8AC3E}">
        <p14:creationId xmlns:p14="http://schemas.microsoft.com/office/powerpoint/2010/main" val="818869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C6DF-D45B-41EE-8B3A-6730719EADA6}"/>
              </a:ext>
            </a:extLst>
          </p:cNvPr>
          <p:cNvSpPr>
            <a:spLocks noGrp="1"/>
          </p:cNvSpPr>
          <p:nvPr>
            <p:ph type="title"/>
          </p:nvPr>
        </p:nvSpPr>
        <p:spPr/>
        <p:txBody>
          <a:bodyPr/>
          <a:lstStyle/>
          <a:p>
            <a:r>
              <a:rPr lang="en-US" dirty="0"/>
              <a:t>The </a:t>
            </a:r>
            <a:r>
              <a:rPr lang="en-US" dirty="0">
                <a:latin typeface="Cutive Mono" panose="020B0604020202020204" charset="0"/>
              </a:rPr>
              <a:t>/etc/profile</a:t>
            </a:r>
            <a:r>
              <a:rPr lang="en-US" dirty="0"/>
              <a:t> File</a:t>
            </a:r>
          </a:p>
        </p:txBody>
      </p:sp>
      <p:sp>
        <p:nvSpPr>
          <p:cNvPr id="3" name="Slide Number Placeholder 2">
            <a:extLst>
              <a:ext uri="{FF2B5EF4-FFF2-40B4-BE49-F238E27FC236}">
                <a16:creationId xmlns:a16="http://schemas.microsoft.com/office/drawing/2014/main" id="{ABBCB199-B60B-4021-96AF-13DADB8AA734}"/>
              </a:ext>
            </a:extLst>
          </p:cNvPr>
          <p:cNvSpPr>
            <a:spLocks noGrp="1"/>
          </p:cNvSpPr>
          <p:nvPr>
            <p:ph type="sldNum" sz="quarter" idx="4"/>
          </p:nvPr>
        </p:nvSpPr>
        <p:spPr/>
        <p:txBody>
          <a:bodyPr/>
          <a:lstStyle/>
          <a:p>
            <a:fld id="{2066355A-084C-D24E-9AD2-7E4FC41EA627}" type="slidenum">
              <a:rPr lang="en-US" smtClean="0"/>
              <a:pPr/>
              <a:t>84</a:t>
            </a:fld>
            <a:endParaRPr lang="en-US" dirty="0"/>
          </a:p>
        </p:txBody>
      </p:sp>
      <p:sp>
        <p:nvSpPr>
          <p:cNvPr id="4" name="Content Placeholder 3">
            <a:extLst>
              <a:ext uri="{FF2B5EF4-FFF2-40B4-BE49-F238E27FC236}">
                <a16:creationId xmlns:a16="http://schemas.microsoft.com/office/drawing/2014/main" id="{4B49BA66-9677-426C-B98B-6E1FD9433998}"/>
              </a:ext>
            </a:extLst>
          </p:cNvPr>
          <p:cNvSpPr>
            <a:spLocks noGrp="1"/>
          </p:cNvSpPr>
          <p:nvPr>
            <p:ph idx="1"/>
          </p:nvPr>
        </p:nvSpPr>
        <p:spPr/>
        <p:txBody>
          <a:bodyPr/>
          <a:lstStyle/>
          <a:p>
            <a:r>
              <a:rPr lang="en-US" sz="1600" dirty="0"/>
              <a:t>Provides system-wide environment variables.</a:t>
            </a:r>
          </a:p>
          <a:p>
            <a:r>
              <a:rPr lang="en-US" sz="1600" dirty="0"/>
              <a:t>Configure if settings need to apply to all users.</a:t>
            </a:r>
          </a:p>
          <a:p>
            <a:r>
              <a:rPr lang="en-US" sz="1600" dirty="0"/>
              <a:t>During login process:</a:t>
            </a:r>
          </a:p>
          <a:p>
            <a:pPr lvl="1"/>
            <a:r>
              <a:rPr lang="en-US" sz="1400" dirty="0">
                <a:latin typeface="Cutive Mono" panose="020B0604020202020204" charset="0"/>
              </a:rPr>
              <a:t>/etc/profile</a:t>
            </a:r>
            <a:r>
              <a:rPr lang="en-US" sz="1400" dirty="0"/>
              <a:t> checked first for shell configs.</a:t>
            </a:r>
          </a:p>
          <a:p>
            <a:pPr lvl="1"/>
            <a:r>
              <a:rPr lang="en-US" sz="1400" dirty="0"/>
              <a:t>User customizations then pulled from </a:t>
            </a:r>
            <a:r>
              <a:rPr lang="en-US" sz="1400" dirty="0">
                <a:latin typeface="Cutive Mono" panose="020B0604020202020204" charset="0"/>
              </a:rPr>
              <a:t>.profile</a:t>
            </a:r>
            <a:r>
              <a:rPr lang="en-US" sz="1400" dirty="0"/>
              <a:t> in home directory.</a:t>
            </a:r>
          </a:p>
          <a:p>
            <a:r>
              <a:rPr lang="en-US" sz="1600" dirty="0"/>
              <a:t>Admins can define global shell settings, but still allow user-specific customization.</a:t>
            </a:r>
          </a:p>
        </p:txBody>
      </p:sp>
    </p:spTree>
    <p:extLst>
      <p:ext uri="{BB962C8B-B14F-4D97-AF65-F5344CB8AC3E}">
        <p14:creationId xmlns:p14="http://schemas.microsoft.com/office/powerpoint/2010/main" val="3314925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53BD6-9929-4580-8258-A669B6A566B6}"/>
              </a:ext>
            </a:extLst>
          </p:cNvPr>
          <p:cNvSpPr>
            <a:spLocks noGrp="1"/>
          </p:cNvSpPr>
          <p:nvPr>
            <p:ph type="title"/>
          </p:nvPr>
        </p:nvSpPr>
        <p:spPr/>
        <p:txBody>
          <a:bodyPr/>
          <a:lstStyle/>
          <a:p>
            <a:r>
              <a:rPr lang="en-US" dirty="0"/>
              <a:t>The </a:t>
            </a:r>
            <a:r>
              <a:rPr lang="en-US" dirty="0">
                <a:latin typeface="Cutive Mono" panose="020B0604020202020204" charset="0"/>
              </a:rPr>
              <a:t>/etc/profile.d/</a:t>
            </a:r>
            <a:r>
              <a:rPr lang="en-US" dirty="0"/>
              <a:t> Directory</a:t>
            </a:r>
          </a:p>
        </p:txBody>
      </p:sp>
      <p:sp>
        <p:nvSpPr>
          <p:cNvPr id="3" name="Slide Number Placeholder 2">
            <a:extLst>
              <a:ext uri="{FF2B5EF4-FFF2-40B4-BE49-F238E27FC236}">
                <a16:creationId xmlns:a16="http://schemas.microsoft.com/office/drawing/2014/main" id="{E32414E0-C376-48D4-86D7-046CEC940491}"/>
              </a:ext>
            </a:extLst>
          </p:cNvPr>
          <p:cNvSpPr>
            <a:spLocks noGrp="1"/>
          </p:cNvSpPr>
          <p:nvPr>
            <p:ph type="sldNum" sz="quarter" idx="4"/>
          </p:nvPr>
        </p:nvSpPr>
        <p:spPr/>
        <p:txBody>
          <a:bodyPr/>
          <a:lstStyle/>
          <a:p>
            <a:fld id="{2066355A-084C-D24E-9AD2-7E4FC41EA627}" type="slidenum">
              <a:rPr lang="en-US" smtClean="0"/>
              <a:pPr/>
              <a:t>85</a:t>
            </a:fld>
            <a:endParaRPr lang="en-US" dirty="0"/>
          </a:p>
        </p:txBody>
      </p:sp>
      <p:sp>
        <p:nvSpPr>
          <p:cNvPr id="4" name="Content Placeholder 3">
            <a:extLst>
              <a:ext uri="{FF2B5EF4-FFF2-40B4-BE49-F238E27FC236}">
                <a16:creationId xmlns:a16="http://schemas.microsoft.com/office/drawing/2014/main" id="{C154D964-AC39-436A-9ED0-B6FD31F27D00}"/>
              </a:ext>
            </a:extLst>
          </p:cNvPr>
          <p:cNvSpPr>
            <a:spLocks noGrp="1"/>
          </p:cNvSpPr>
          <p:nvPr>
            <p:ph idx="1"/>
          </p:nvPr>
        </p:nvSpPr>
        <p:spPr/>
        <p:txBody>
          <a:bodyPr/>
          <a:lstStyle/>
          <a:p>
            <a:r>
              <a:rPr lang="en-US" dirty="0"/>
              <a:t>Storage location for scripts used to set system-wide variables.</a:t>
            </a:r>
          </a:p>
          <a:p>
            <a:r>
              <a:rPr lang="en-US" dirty="0"/>
              <a:t>Recommended to set variables in scripts here.</a:t>
            </a:r>
          </a:p>
          <a:p>
            <a:pPr lvl="1"/>
            <a:r>
              <a:rPr lang="en-US" dirty="0"/>
              <a:t>Rather than edit </a:t>
            </a:r>
            <a:r>
              <a:rPr lang="en-US" dirty="0">
                <a:latin typeface="Cutive Mono" panose="020B0604020202020204" charset="0"/>
              </a:rPr>
              <a:t>/etc/profile</a:t>
            </a:r>
            <a:r>
              <a:rPr lang="en-US" dirty="0"/>
              <a:t> directly.</a:t>
            </a:r>
          </a:p>
        </p:txBody>
      </p:sp>
    </p:spTree>
    <p:extLst>
      <p:ext uri="{BB962C8B-B14F-4D97-AF65-F5344CB8AC3E}">
        <p14:creationId xmlns:p14="http://schemas.microsoft.com/office/powerpoint/2010/main" val="28837907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5F5E-4D3B-4E02-AFBB-57CFAC58BCCA}"/>
              </a:ext>
            </a:extLst>
          </p:cNvPr>
          <p:cNvSpPr>
            <a:spLocks noGrp="1"/>
          </p:cNvSpPr>
          <p:nvPr>
            <p:ph type="title"/>
          </p:nvPr>
        </p:nvSpPr>
        <p:spPr/>
        <p:txBody>
          <a:bodyPr/>
          <a:lstStyle/>
          <a:p>
            <a:r>
              <a:rPr lang="en-US" dirty="0"/>
              <a:t>The </a:t>
            </a:r>
            <a:r>
              <a:rPr lang="en-US" dirty="0">
                <a:latin typeface="Cutive Mono" panose="020B0604020202020204" charset="0"/>
              </a:rPr>
              <a:t>/etc/bashrc</a:t>
            </a:r>
            <a:r>
              <a:rPr lang="en-US" dirty="0"/>
              <a:t> File</a:t>
            </a:r>
          </a:p>
        </p:txBody>
      </p:sp>
      <p:sp>
        <p:nvSpPr>
          <p:cNvPr id="3" name="Slide Number Placeholder 2">
            <a:extLst>
              <a:ext uri="{FF2B5EF4-FFF2-40B4-BE49-F238E27FC236}">
                <a16:creationId xmlns:a16="http://schemas.microsoft.com/office/drawing/2014/main" id="{A3C4958A-8FE8-498A-8DDE-F96745366F91}"/>
              </a:ext>
            </a:extLst>
          </p:cNvPr>
          <p:cNvSpPr>
            <a:spLocks noGrp="1"/>
          </p:cNvSpPr>
          <p:nvPr>
            <p:ph type="sldNum" sz="quarter" idx="4"/>
          </p:nvPr>
        </p:nvSpPr>
        <p:spPr/>
        <p:txBody>
          <a:bodyPr/>
          <a:lstStyle/>
          <a:p>
            <a:fld id="{2066355A-084C-D24E-9AD2-7E4FC41EA627}" type="slidenum">
              <a:rPr lang="en-US" smtClean="0"/>
              <a:pPr/>
              <a:t>86</a:t>
            </a:fld>
            <a:endParaRPr lang="en-US" dirty="0"/>
          </a:p>
        </p:txBody>
      </p:sp>
      <p:sp>
        <p:nvSpPr>
          <p:cNvPr id="4" name="Content Placeholder 3">
            <a:extLst>
              <a:ext uri="{FF2B5EF4-FFF2-40B4-BE49-F238E27FC236}">
                <a16:creationId xmlns:a16="http://schemas.microsoft.com/office/drawing/2014/main" id="{81E6A46C-A28E-4E87-AB3E-2CDCEE98F5D6}"/>
              </a:ext>
            </a:extLst>
          </p:cNvPr>
          <p:cNvSpPr>
            <a:spLocks noGrp="1"/>
          </p:cNvSpPr>
          <p:nvPr>
            <p:ph idx="1"/>
          </p:nvPr>
        </p:nvSpPr>
        <p:spPr/>
        <p:txBody>
          <a:bodyPr/>
          <a:lstStyle/>
          <a:p>
            <a:r>
              <a:rPr lang="en-US" dirty="0"/>
              <a:t>Provides system-wide Bash settings.</a:t>
            </a:r>
          </a:p>
          <a:p>
            <a:r>
              <a:rPr lang="en-US" dirty="0"/>
              <a:t>Different than </a:t>
            </a:r>
            <a:r>
              <a:rPr lang="en-US" dirty="0">
                <a:latin typeface="Cutive Mono" panose="020B0604020202020204" charset="0"/>
              </a:rPr>
              <a:t>/etc/profile</a:t>
            </a:r>
            <a:r>
              <a:rPr lang="en-US" dirty="0"/>
              <a:t> (used for variables).</a:t>
            </a:r>
          </a:p>
        </p:txBody>
      </p:sp>
    </p:spTree>
    <p:extLst>
      <p:ext uri="{BB962C8B-B14F-4D97-AF65-F5344CB8AC3E}">
        <p14:creationId xmlns:p14="http://schemas.microsoft.com/office/powerpoint/2010/main" val="419476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EA8398-F448-43C1-B24E-2A4F5CE5E331}"/>
              </a:ext>
            </a:extLst>
          </p:cNvPr>
          <p:cNvSpPr>
            <a:spLocks noGrp="1"/>
          </p:cNvSpPr>
          <p:nvPr>
            <p:ph type="body" sz="quarter" idx="13"/>
          </p:nvPr>
        </p:nvSpPr>
        <p:spPr/>
        <p:txBody>
          <a:bodyPr/>
          <a:lstStyle/>
          <a:p>
            <a:r>
              <a:rPr lang="en-US" dirty="0"/>
              <a:t>Discussing Account Profiles</a:t>
            </a:r>
          </a:p>
        </p:txBody>
      </p:sp>
      <p:sp>
        <p:nvSpPr>
          <p:cNvPr id="3" name="Slide Number Placeholder 2">
            <a:extLst>
              <a:ext uri="{FF2B5EF4-FFF2-40B4-BE49-F238E27FC236}">
                <a16:creationId xmlns:a16="http://schemas.microsoft.com/office/drawing/2014/main" id="{A045E354-93C2-4C0C-B471-4CCD36468663}"/>
              </a:ext>
            </a:extLst>
          </p:cNvPr>
          <p:cNvSpPr>
            <a:spLocks noGrp="1"/>
          </p:cNvSpPr>
          <p:nvPr>
            <p:ph type="sldNum" sz="quarter" idx="4"/>
          </p:nvPr>
        </p:nvSpPr>
        <p:spPr/>
        <p:txBody>
          <a:bodyPr/>
          <a:lstStyle/>
          <a:p>
            <a:fld id="{2066355A-084C-D24E-9AD2-7E4FC41EA627}" type="slidenum">
              <a:rPr lang="en-US" smtClean="0"/>
              <a:pPr/>
              <a:t>87</a:t>
            </a:fld>
            <a:endParaRPr lang="en-US" dirty="0"/>
          </a:p>
        </p:txBody>
      </p:sp>
    </p:spTree>
    <p:extLst>
      <p:ext uri="{BB962C8B-B14F-4D97-AF65-F5344CB8AC3E}">
        <p14:creationId xmlns:p14="http://schemas.microsoft.com/office/powerpoint/2010/main" val="14875446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EABC3-EAED-1344-AFE9-A32F2F982544}"/>
              </a:ext>
            </a:extLst>
          </p:cNvPr>
          <p:cNvSpPr>
            <a:spLocks noGrp="1"/>
          </p:cNvSpPr>
          <p:nvPr>
            <p:ph idx="1"/>
          </p:nvPr>
        </p:nvSpPr>
        <p:spPr/>
        <p:txBody>
          <a:bodyPr/>
          <a:lstStyle/>
          <a:p>
            <a:r>
              <a:rPr lang="en-US" b="1" dirty="0"/>
              <a:t>True or false? Using a dot at the beginning of a file name makes the file more secure.</a:t>
            </a:r>
          </a:p>
          <a:p>
            <a:endParaRPr lang="en-US" b="1" dirty="0"/>
          </a:p>
          <a:p>
            <a:r>
              <a:rPr lang="en-US" b="1" dirty="0"/>
              <a:t>ANSWER:</a:t>
            </a:r>
          </a:p>
          <a:p>
            <a:pPr lvl="1"/>
            <a:r>
              <a:rPr lang="en-US" dirty="0"/>
              <a:t>False. The file is hidden from normal view as a matter of organization, but does nothing for security.</a:t>
            </a:r>
          </a:p>
          <a:p>
            <a:endParaRPr lang="en-US" dirty="0"/>
          </a:p>
        </p:txBody>
      </p:sp>
      <p:sp>
        <p:nvSpPr>
          <p:cNvPr id="3" name="Title 2">
            <a:extLst>
              <a:ext uri="{FF2B5EF4-FFF2-40B4-BE49-F238E27FC236}">
                <a16:creationId xmlns:a16="http://schemas.microsoft.com/office/drawing/2014/main" id="{8EC7127B-B9BB-9C42-9C9B-2BCF112CE250}"/>
              </a:ext>
            </a:extLst>
          </p:cNvPr>
          <p:cNvSpPr>
            <a:spLocks noGrp="1"/>
          </p:cNvSpPr>
          <p:nvPr>
            <p:ph type="title"/>
          </p:nvPr>
        </p:nvSpPr>
        <p:spPr/>
        <p:txBody>
          <a:bodyPr/>
          <a:lstStyle/>
          <a:p>
            <a:r>
              <a:rPr lang="en-US" dirty="0"/>
              <a:t>Activity 2-11: Discussing Account Profiles</a:t>
            </a:r>
          </a:p>
        </p:txBody>
      </p:sp>
      <p:sp>
        <p:nvSpPr>
          <p:cNvPr id="4" name="Slide Number Placeholder 3">
            <a:extLst>
              <a:ext uri="{FF2B5EF4-FFF2-40B4-BE49-F238E27FC236}">
                <a16:creationId xmlns:a16="http://schemas.microsoft.com/office/drawing/2014/main" id="{3EA7F508-270E-E94D-BA6A-FB97D9036468}"/>
              </a:ext>
            </a:extLst>
          </p:cNvPr>
          <p:cNvSpPr>
            <a:spLocks noGrp="1"/>
          </p:cNvSpPr>
          <p:nvPr>
            <p:ph type="sldNum" sz="quarter" idx="4"/>
          </p:nvPr>
        </p:nvSpPr>
        <p:spPr/>
        <p:txBody>
          <a:bodyPr/>
          <a:lstStyle/>
          <a:p>
            <a:fld id="{2066355A-084C-D24E-9AD2-7E4FC41EA627}" type="slidenum">
              <a:rPr lang="en-US" smtClean="0"/>
              <a:pPr/>
              <a:t>88</a:t>
            </a:fld>
            <a:endParaRPr lang="en-US" dirty="0"/>
          </a:p>
        </p:txBody>
      </p:sp>
    </p:spTree>
    <p:extLst>
      <p:ext uri="{BB962C8B-B14F-4D97-AF65-F5344CB8AC3E}">
        <p14:creationId xmlns:p14="http://schemas.microsoft.com/office/powerpoint/2010/main" val="76355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EABC3-EAED-1344-AFE9-A32F2F982544}"/>
              </a:ext>
            </a:extLst>
          </p:cNvPr>
          <p:cNvSpPr>
            <a:spLocks noGrp="1"/>
          </p:cNvSpPr>
          <p:nvPr>
            <p:ph idx="1"/>
          </p:nvPr>
        </p:nvSpPr>
        <p:spPr/>
        <p:txBody>
          <a:bodyPr/>
          <a:lstStyle/>
          <a:p>
            <a:r>
              <a:rPr lang="en-US" b="1" dirty="0"/>
              <a:t>What is the primary difference between the .</a:t>
            </a:r>
            <a:r>
              <a:rPr lang="en-US" b="1" dirty="0" err="1"/>
              <a:t>bashrc</a:t>
            </a:r>
            <a:r>
              <a:rPr lang="en-US" b="1" dirty="0"/>
              <a:t> and the .</a:t>
            </a:r>
            <a:r>
              <a:rPr lang="en-US" b="1" dirty="0" err="1"/>
              <a:t>bash_profile</a:t>
            </a:r>
            <a:r>
              <a:rPr lang="en-US" b="1" dirty="0"/>
              <a:t> files?</a:t>
            </a:r>
          </a:p>
          <a:p>
            <a:endParaRPr lang="en-US" b="1" dirty="0"/>
          </a:p>
          <a:p>
            <a:r>
              <a:rPr lang="en-US" b="1" dirty="0"/>
              <a:t>ANSWER:</a:t>
            </a:r>
          </a:p>
          <a:p>
            <a:pPr lvl="1"/>
            <a:r>
              <a:rPr lang="en-US" dirty="0"/>
              <a:t>The .</a:t>
            </a:r>
            <a:r>
              <a:rPr lang="en-US" dirty="0" err="1"/>
              <a:t>bash_profile</a:t>
            </a:r>
            <a:r>
              <a:rPr lang="en-US" dirty="0"/>
              <a:t> file is executed upon first login to the system, and .</a:t>
            </a:r>
            <a:r>
              <a:rPr lang="en-US" dirty="0" err="1"/>
              <a:t>bashrc</a:t>
            </a:r>
            <a:r>
              <a:rPr lang="en-US" dirty="0"/>
              <a:t> is executed upon subsequent logins.</a:t>
            </a:r>
          </a:p>
          <a:p>
            <a:endParaRPr lang="en-US" dirty="0"/>
          </a:p>
        </p:txBody>
      </p:sp>
      <p:sp>
        <p:nvSpPr>
          <p:cNvPr id="3" name="Title 2">
            <a:extLst>
              <a:ext uri="{FF2B5EF4-FFF2-40B4-BE49-F238E27FC236}">
                <a16:creationId xmlns:a16="http://schemas.microsoft.com/office/drawing/2014/main" id="{8EC7127B-B9BB-9C42-9C9B-2BCF112CE250}"/>
              </a:ext>
            </a:extLst>
          </p:cNvPr>
          <p:cNvSpPr>
            <a:spLocks noGrp="1"/>
          </p:cNvSpPr>
          <p:nvPr>
            <p:ph type="title"/>
          </p:nvPr>
        </p:nvSpPr>
        <p:spPr/>
        <p:txBody>
          <a:bodyPr/>
          <a:lstStyle/>
          <a:p>
            <a:r>
              <a:rPr lang="en-US" dirty="0"/>
              <a:t>Activity 2-11: Discussing Account Profiles</a:t>
            </a:r>
          </a:p>
        </p:txBody>
      </p:sp>
      <p:sp>
        <p:nvSpPr>
          <p:cNvPr id="4" name="Slide Number Placeholder 3">
            <a:extLst>
              <a:ext uri="{FF2B5EF4-FFF2-40B4-BE49-F238E27FC236}">
                <a16:creationId xmlns:a16="http://schemas.microsoft.com/office/drawing/2014/main" id="{3EA7F508-270E-E94D-BA6A-FB97D9036468}"/>
              </a:ext>
            </a:extLst>
          </p:cNvPr>
          <p:cNvSpPr>
            <a:spLocks noGrp="1"/>
          </p:cNvSpPr>
          <p:nvPr>
            <p:ph type="sldNum" sz="quarter" idx="4"/>
          </p:nvPr>
        </p:nvSpPr>
        <p:spPr/>
        <p:txBody>
          <a:bodyPr/>
          <a:lstStyle/>
          <a:p>
            <a:fld id="{2066355A-084C-D24E-9AD2-7E4FC41EA627}" type="slidenum">
              <a:rPr lang="en-US" smtClean="0"/>
              <a:pPr/>
              <a:t>89</a:t>
            </a:fld>
            <a:endParaRPr lang="en-US" dirty="0"/>
          </a:p>
        </p:txBody>
      </p:sp>
    </p:spTree>
    <p:extLst>
      <p:ext uri="{BB962C8B-B14F-4D97-AF65-F5344CB8AC3E}">
        <p14:creationId xmlns:p14="http://schemas.microsoft.com/office/powerpoint/2010/main" val="179484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19A8-4430-48E2-8098-DFA3B93958A3}"/>
              </a:ext>
            </a:extLst>
          </p:cNvPr>
          <p:cNvSpPr>
            <a:spLocks noGrp="1"/>
          </p:cNvSpPr>
          <p:nvPr>
            <p:ph type="title"/>
          </p:nvPr>
        </p:nvSpPr>
        <p:spPr/>
        <p:txBody>
          <a:bodyPr/>
          <a:lstStyle/>
          <a:p>
            <a:r>
              <a:rPr lang="en-US" dirty="0"/>
              <a:t>The </a:t>
            </a:r>
            <a:r>
              <a:rPr lang="en-US" dirty="0">
                <a:latin typeface="Cutive Mono" panose="020B0604020202020204" charset="0"/>
              </a:rPr>
              <a:t>sudo</a:t>
            </a:r>
            <a:r>
              <a:rPr lang="en-US" dirty="0"/>
              <a:t> Command</a:t>
            </a:r>
          </a:p>
        </p:txBody>
      </p:sp>
      <p:sp>
        <p:nvSpPr>
          <p:cNvPr id="3" name="Slide Number Placeholder 2">
            <a:extLst>
              <a:ext uri="{FF2B5EF4-FFF2-40B4-BE49-F238E27FC236}">
                <a16:creationId xmlns:a16="http://schemas.microsoft.com/office/drawing/2014/main" id="{0AE310E3-9765-4275-8FF2-65DA038D6713}"/>
              </a:ext>
            </a:extLst>
          </p:cNvPr>
          <p:cNvSpPr>
            <a:spLocks noGrp="1"/>
          </p:cNvSpPr>
          <p:nvPr>
            <p:ph type="sldNum" sz="quarter" idx="4"/>
          </p:nvPr>
        </p:nvSpPr>
        <p:spPr/>
        <p:txBody>
          <a:bodyPr/>
          <a:lstStyle/>
          <a:p>
            <a:fld id="{2066355A-084C-D24E-9AD2-7E4FC41EA627}" type="slidenum">
              <a:rPr lang="en-US" smtClean="0"/>
              <a:pPr/>
              <a:t>9</a:t>
            </a:fld>
            <a:endParaRPr lang="en-US" dirty="0"/>
          </a:p>
        </p:txBody>
      </p:sp>
      <p:sp>
        <p:nvSpPr>
          <p:cNvPr id="4" name="Content Placeholder 3">
            <a:extLst>
              <a:ext uri="{FF2B5EF4-FFF2-40B4-BE49-F238E27FC236}">
                <a16:creationId xmlns:a16="http://schemas.microsoft.com/office/drawing/2014/main" id="{087FB32E-486F-46CA-9FE5-9C8AB2C4453E}"/>
              </a:ext>
            </a:extLst>
          </p:cNvPr>
          <p:cNvSpPr>
            <a:spLocks noGrp="1"/>
          </p:cNvSpPr>
          <p:nvPr>
            <p:ph idx="1"/>
          </p:nvPr>
        </p:nvSpPr>
        <p:spPr/>
        <p:txBody>
          <a:bodyPr/>
          <a:lstStyle/>
          <a:p>
            <a:r>
              <a:rPr lang="en-US" dirty="0"/>
              <a:t>Using </a:t>
            </a:r>
            <a:r>
              <a:rPr lang="en-US" dirty="0">
                <a:latin typeface="Cutive Mono" panose="020B0604020202020204" charset="0"/>
              </a:rPr>
              <a:t>su - root</a:t>
            </a:r>
            <a:r>
              <a:rPr lang="en-US" dirty="0"/>
              <a:t> is usually more power than necessary.</a:t>
            </a:r>
          </a:p>
          <a:p>
            <a:r>
              <a:rPr lang="en-US" dirty="0">
                <a:latin typeface="Cutive Mono" panose="020B0604020202020204" charset="0"/>
              </a:rPr>
              <a:t>sudo</a:t>
            </a:r>
            <a:r>
              <a:rPr lang="en-US" dirty="0"/>
              <a:t> is used to execute specific commands as root.</a:t>
            </a:r>
          </a:p>
          <a:p>
            <a:r>
              <a:rPr lang="en-US" dirty="0"/>
              <a:t>Delegate access in </a:t>
            </a:r>
            <a:r>
              <a:rPr lang="en-US" dirty="0">
                <a:latin typeface="Cutive Mono" panose="020B0604020202020204" charset="0"/>
              </a:rPr>
              <a:t>/etc/sudoers</a:t>
            </a:r>
            <a:r>
              <a:rPr lang="en-US" dirty="0"/>
              <a:t> file.</a:t>
            </a:r>
          </a:p>
          <a:p>
            <a:pPr lvl="1"/>
            <a:r>
              <a:rPr lang="en-US" dirty="0"/>
              <a:t>Use </a:t>
            </a:r>
            <a:r>
              <a:rPr lang="en-US" dirty="0">
                <a:latin typeface="Cutive Mono" panose="020B0604020202020204" charset="0"/>
              </a:rPr>
              <a:t>visudo</a:t>
            </a:r>
            <a:r>
              <a:rPr lang="en-US" dirty="0"/>
              <a:t> editor.</a:t>
            </a:r>
          </a:p>
          <a:p>
            <a:pPr lvl="1"/>
            <a:r>
              <a:rPr lang="en-US" dirty="0"/>
              <a:t>You can give users permission to run specific commands.</a:t>
            </a:r>
          </a:p>
          <a:p>
            <a:pPr lvl="1"/>
            <a:r>
              <a:rPr lang="en-US" dirty="0"/>
              <a:t>Avoids giving users full admin privileges.</a:t>
            </a:r>
          </a:p>
        </p:txBody>
      </p:sp>
    </p:spTree>
    <p:extLst>
      <p:ext uri="{BB962C8B-B14F-4D97-AF65-F5344CB8AC3E}">
        <p14:creationId xmlns:p14="http://schemas.microsoft.com/office/powerpoint/2010/main" val="14315898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EABC3-EAED-1344-AFE9-A32F2F982544}"/>
              </a:ext>
            </a:extLst>
          </p:cNvPr>
          <p:cNvSpPr>
            <a:spLocks noGrp="1"/>
          </p:cNvSpPr>
          <p:nvPr>
            <p:ph idx="1"/>
          </p:nvPr>
        </p:nvSpPr>
        <p:spPr/>
        <p:txBody>
          <a:bodyPr/>
          <a:lstStyle/>
          <a:p>
            <a:r>
              <a:rPr lang="en-US" b="1" dirty="0"/>
              <a:t>Which directory's contents are copied to the user's home directory upon account creation?</a:t>
            </a:r>
          </a:p>
          <a:p>
            <a:endParaRPr lang="en-US" b="1" dirty="0"/>
          </a:p>
          <a:p>
            <a:r>
              <a:rPr lang="en-US" b="1" dirty="0"/>
              <a:t>ANSWER:</a:t>
            </a:r>
          </a:p>
          <a:p>
            <a:pPr lvl="1"/>
            <a:r>
              <a:rPr lang="en-US" dirty="0"/>
              <a:t>/</a:t>
            </a:r>
            <a:r>
              <a:rPr lang="en-US" dirty="0" err="1"/>
              <a:t>etc</a:t>
            </a:r>
            <a:r>
              <a:rPr lang="en-US" dirty="0"/>
              <a:t>/</a:t>
            </a:r>
            <a:r>
              <a:rPr lang="en-US" dirty="0" err="1"/>
              <a:t>skel</a:t>
            </a:r>
            <a:endParaRPr lang="en-US" dirty="0"/>
          </a:p>
          <a:p>
            <a:endParaRPr lang="en-US" dirty="0"/>
          </a:p>
        </p:txBody>
      </p:sp>
      <p:sp>
        <p:nvSpPr>
          <p:cNvPr id="3" name="Title 2">
            <a:extLst>
              <a:ext uri="{FF2B5EF4-FFF2-40B4-BE49-F238E27FC236}">
                <a16:creationId xmlns:a16="http://schemas.microsoft.com/office/drawing/2014/main" id="{8EC7127B-B9BB-9C42-9C9B-2BCF112CE250}"/>
              </a:ext>
            </a:extLst>
          </p:cNvPr>
          <p:cNvSpPr>
            <a:spLocks noGrp="1"/>
          </p:cNvSpPr>
          <p:nvPr>
            <p:ph type="title"/>
          </p:nvPr>
        </p:nvSpPr>
        <p:spPr/>
        <p:txBody>
          <a:bodyPr/>
          <a:lstStyle/>
          <a:p>
            <a:r>
              <a:rPr lang="en-US" dirty="0"/>
              <a:t>Activity 2-11: Discussing Account Profiles</a:t>
            </a:r>
          </a:p>
        </p:txBody>
      </p:sp>
      <p:sp>
        <p:nvSpPr>
          <p:cNvPr id="4" name="Slide Number Placeholder 3">
            <a:extLst>
              <a:ext uri="{FF2B5EF4-FFF2-40B4-BE49-F238E27FC236}">
                <a16:creationId xmlns:a16="http://schemas.microsoft.com/office/drawing/2014/main" id="{3EA7F508-270E-E94D-BA6A-FB97D9036468}"/>
              </a:ext>
            </a:extLst>
          </p:cNvPr>
          <p:cNvSpPr>
            <a:spLocks noGrp="1"/>
          </p:cNvSpPr>
          <p:nvPr>
            <p:ph type="sldNum" sz="quarter" idx="4"/>
          </p:nvPr>
        </p:nvSpPr>
        <p:spPr/>
        <p:txBody>
          <a:bodyPr/>
          <a:lstStyle/>
          <a:p>
            <a:fld id="{2066355A-084C-D24E-9AD2-7E4FC41EA627}" type="slidenum">
              <a:rPr lang="en-US" smtClean="0"/>
              <a:pPr/>
              <a:t>90</a:t>
            </a:fld>
            <a:endParaRPr lang="en-US" dirty="0"/>
          </a:p>
        </p:txBody>
      </p:sp>
    </p:spTree>
    <p:extLst>
      <p:ext uri="{BB962C8B-B14F-4D97-AF65-F5344CB8AC3E}">
        <p14:creationId xmlns:p14="http://schemas.microsoft.com/office/powerpoint/2010/main" val="20617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EABC3-EAED-1344-AFE9-A32F2F982544}"/>
              </a:ext>
            </a:extLst>
          </p:cNvPr>
          <p:cNvSpPr>
            <a:spLocks noGrp="1"/>
          </p:cNvSpPr>
          <p:nvPr>
            <p:ph idx="1"/>
          </p:nvPr>
        </p:nvSpPr>
        <p:spPr/>
        <p:txBody>
          <a:bodyPr/>
          <a:lstStyle/>
          <a:p>
            <a:r>
              <a:rPr lang="en-US" b="1" dirty="0"/>
              <a:t>Which file forces system-wide customizations for all users on a system that a user cannot change?</a:t>
            </a:r>
          </a:p>
          <a:p>
            <a:endParaRPr lang="en-US" b="1" dirty="0"/>
          </a:p>
          <a:p>
            <a:r>
              <a:rPr lang="en-US" b="1" dirty="0"/>
              <a:t>ANSWER:</a:t>
            </a:r>
          </a:p>
          <a:p>
            <a:pPr lvl="1"/>
            <a:r>
              <a:rPr lang="en-US" dirty="0"/>
              <a:t>/</a:t>
            </a:r>
            <a:r>
              <a:rPr lang="en-US" dirty="0" err="1"/>
              <a:t>etc</a:t>
            </a:r>
            <a:r>
              <a:rPr lang="en-US" dirty="0"/>
              <a:t>/profile</a:t>
            </a:r>
          </a:p>
          <a:p>
            <a:endParaRPr lang="en-US" dirty="0"/>
          </a:p>
        </p:txBody>
      </p:sp>
      <p:sp>
        <p:nvSpPr>
          <p:cNvPr id="3" name="Title 2">
            <a:extLst>
              <a:ext uri="{FF2B5EF4-FFF2-40B4-BE49-F238E27FC236}">
                <a16:creationId xmlns:a16="http://schemas.microsoft.com/office/drawing/2014/main" id="{8EC7127B-B9BB-9C42-9C9B-2BCF112CE250}"/>
              </a:ext>
            </a:extLst>
          </p:cNvPr>
          <p:cNvSpPr>
            <a:spLocks noGrp="1"/>
          </p:cNvSpPr>
          <p:nvPr>
            <p:ph type="title"/>
          </p:nvPr>
        </p:nvSpPr>
        <p:spPr/>
        <p:txBody>
          <a:bodyPr/>
          <a:lstStyle/>
          <a:p>
            <a:r>
              <a:rPr lang="en-US" dirty="0"/>
              <a:t>Activity 2-11: Discussing Account Profiles</a:t>
            </a:r>
          </a:p>
        </p:txBody>
      </p:sp>
      <p:sp>
        <p:nvSpPr>
          <p:cNvPr id="4" name="Slide Number Placeholder 3">
            <a:extLst>
              <a:ext uri="{FF2B5EF4-FFF2-40B4-BE49-F238E27FC236}">
                <a16:creationId xmlns:a16="http://schemas.microsoft.com/office/drawing/2014/main" id="{3EA7F508-270E-E94D-BA6A-FB97D9036468}"/>
              </a:ext>
            </a:extLst>
          </p:cNvPr>
          <p:cNvSpPr>
            <a:spLocks noGrp="1"/>
          </p:cNvSpPr>
          <p:nvPr>
            <p:ph type="sldNum" sz="quarter" idx="4"/>
          </p:nvPr>
        </p:nvSpPr>
        <p:spPr/>
        <p:txBody>
          <a:bodyPr/>
          <a:lstStyle/>
          <a:p>
            <a:fld id="{2066355A-084C-D24E-9AD2-7E4FC41EA627}" type="slidenum">
              <a:rPr lang="en-US" smtClean="0"/>
              <a:pPr/>
              <a:t>91</a:t>
            </a:fld>
            <a:endParaRPr lang="en-US" dirty="0"/>
          </a:p>
        </p:txBody>
      </p:sp>
    </p:spTree>
    <p:extLst>
      <p:ext uri="{BB962C8B-B14F-4D97-AF65-F5344CB8AC3E}">
        <p14:creationId xmlns:p14="http://schemas.microsoft.com/office/powerpoint/2010/main" val="138186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EABC3-EAED-1344-AFE9-A32F2F982544}"/>
              </a:ext>
            </a:extLst>
          </p:cNvPr>
          <p:cNvSpPr>
            <a:spLocks noGrp="1"/>
          </p:cNvSpPr>
          <p:nvPr>
            <p:ph idx="1"/>
          </p:nvPr>
        </p:nvSpPr>
        <p:spPr/>
        <p:txBody>
          <a:bodyPr/>
          <a:lstStyle/>
          <a:p>
            <a:r>
              <a:rPr lang="en-US" b="1" dirty="0"/>
              <a:t>Where should administrators set system-wide variables on a Linux system rather than editing the /</a:t>
            </a:r>
            <a:r>
              <a:rPr lang="en-US" b="1" dirty="0" err="1"/>
              <a:t>etc</a:t>
            </a:r>
            <a:r>
              <a:rPr lang="en-US" b="1" dirty="0"/>
              <a:t>/profile file directly?</a:t>
            </a:r>
          </a:p>
          <a:p>
            <a:endParaRPr lang="en-US" b="1" dirty="0"/>
          </a:p>
          <a:p>
            <a:r>
              <a:rPr lang="en-US" b="1" dirty="0"/>
              <a:t>ANSWER:</a:t>
            </a:r>
          </a:p>
          <a:p>
            <a:pPr lvl="1"/>
            <a:r>
              <a:rPr lang="en-US" dirty="0"/>
              <a:t>In scripts within the /</a:t>
            </a:r>
            <a:r>
              <a:rPr lang="en-US" dirty="0" err="1"/>
              <a:t>etc</a:t>
            </a:r>
            <a:r>
              <a:rPr lang="en-US" dirty="0"/>
              <a:t>/</a:t>
            </a:r>
            <a:r>
              <a:rPr lang="en-US" dirty="0" err="1"/>
              <a:t>profile.d</a:t>
            </a:r>
            <a:r>
              <a:rPr lang="en-US" dirty="0"/>
              <a:t> directory.</a:t>
            </a:r>
          </a:p>
        </p:txBody>
      </p:sp>
      <p:sp>
        <p:nvSpPr>
          <p:cNvPr id="3" name="Title 2">
            <a:extLst>
              <a:ext uri="{FF2B5EF4-FFF2-40B4-BE49-F238E27FC236}">
                <a16:creationId xmlns:a16="http://schemas.microsoft.com/office/drawing/2014/main" id="{8EC7127B-B9BB-9C42-9C9B-2BCF112CE250}"/>
              </a:ext>
            </a:extLst>
          </p:cNvPr>
          <p:cNvSpPr>
            <a:spLocks noGrp="1"/>
          </p:cNvSpPr>
          <p:nvPr>
            <p:ph type="title"/>
          </p:nvPr>
        </p:nvSpPr>
        <p:spPr/>
        <p:txBody>
          <a:bodyPr/>
          <a:lstStyle/>
          <a:p>
            <a:r>
              <a:rPr lang="en-US" dirty="0"/>
              <a:t>Activity 2-11: Discussing Account Profiles</a:t>
            </a:r>
          </a:p>
        </p:txBody>
      </p:sp>
      <p:sp>
        <p:nvSpPr>
          <p:cNvPr id="4" name="Slide Number Placeholder 3">
            <a:extLst>
              <a:ext uri="{FF2B5EF4-FFF2-40B4-BE49-F238E27FC236}">
                <a16:creationId xmlns:a16="http://schemas.microsoft.com/office/drawing/2014/main" id="{3EA7F508-270E-E94D-BA6A-FB97D9036468}"/>
              </a:ext>
            </a:extLst>
          </p:cNvPr>
          <p:cNvSpPr>
            <a:spLocks noGrp="1"/>
          </p:cNvSpPr>
          <p:nvPr>
            <p:ph type="sldNum" sz="quarter" idx="4"/>
          </p:nvPr>
        </p:nvSpPr>
        <p:spPr/>
        <p:txBody>
          <a:bodyPr/>
          <a:lstStyle/>
          <a:p>
            <a:fld id="{2066355A-084C-D24E-9AD2-7E4FC41EA627}" type="slidenum">
              <a:rPr lang="en-US" smtClean="0"/>
              <a:pPr/>
              <a:t>92</a:t>
            </a:fld>
            <a:endParaRPr lang="en-US" dirty="0"/>
          </a:p>
        </p:txBody>
      </p:sp>
    </p:spTree>
    <p:extLst>
      <p:ext uri="{BB962C8B-B14F-4D97-AF65-F5344CB8AC3E}">
        <p14:creationId xmlns:p14="http://schemas.microsoft.com/office/powerpoint/2010/main" val="175596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8686E0-F40E-4C59-9C2C-9BEFC1AAE8B8}"/>
              </a:ext>
            </a:extLst>
          </p:cNvPr>
          <p:cNvSpPr>
            <a:spLocks noGrp="1"/>
          </p:cNvSpPr>
          <p:nvPr>
            <p:ph idx="1"/>
          </p:nvPr>
        </p:nvSpPr>
        <p:spPr/>
        <p:txBody>
          <a:bodyPr/>
          <a:lstStyle/>
          <a:p>
            <a:r>
              <a:rPr lang="en-US" dirty="0"/>
              <a:t>You're concerned that changes may be difficult for users.</a:t>
            </a:r>
          </a:p>
          <a:p>
            <a:r>
              <a:rPr lang="en-US" dirty="0"/>
              <a:t>You need to customize user environments for consistency.</a:t>
            </a:r>
          </a:p>
          <a:p>
            <a:r>
              <a:rPr lang="en-US" dirty="0"/>
              <a:t>You need to place a copy of policies in each new user's home directory.</a:t>
            </a:r>
          </a:p>
        </p:txBody>
      </p:sp>
      <p:sp>
        <p:nvSpPr>
          <p:cNvPr id="5" name="Title 4">
            <a:extLst>
              <a:ext uri="{FF2B5EF4-FFF2-40B4-BE49-F238E27FC236}">
                <a16:creationId xmlns:a16="http://schemas.microsoft.com/office/drawing/2014/main" id="{802A8494-C576-4325-AC2E-43286E87AB81}"/>
              </a:ext>
            </a:extLst>
          </p:cNvPr>
          <p:cNvSpPr>
            <a:spLocks noGrp="1"/>
          </p:cNvSpPr>
          <p:nvPr>
            <p:ph type="title"/>
          </p:nvPr>
        </p:nvSpPr>
        <p:spPr/>
        <p:txBody>
          <a:bodyPr/>
          <a:lstStyle/>
          <a:p>
            <a:r>
              <a:rPr lang="en-US" dirty="0"/>
              <a:t>Activity: Configuring Account Profiles</a:t>
            </a:r>
          </a:p>
        </p:txBody>
      </p:sp>
      <p:sp>
        <p:nvSpPr>
          <p:cNvPr id="3" name="Slide Number Placeholder 2">
            <a:extLst>
              <a:ext uri="{FF2B5EF4-FFF2-40B4-BE49-F238E27FC236}">
                <a16:creationId xmlns:a16="http://schemas.microsoft.com/office/drawing/2014/main" id="{A87EBF2F-52DF-453B-8F3B-ECD9F252CBE0}"/>
              </a:ext>
            </a:extLst>
          </p:cNvPr>
          <p:cNvSpPr>
            <a:spLocks noGrp="1"/>
          </p:cNvSpPr>
          <p:nvPr>
            <p:ph type="sldNum" sz="quarter" idx="4"/>
          </p:nvPr>
        </p:nvSpPr>
        <p:spPr/>
        <p:txBody>
          <a:bodyPr/>
          <a:lstStyle/>
          <a:p>
            <a:fld id="{2066355A-084C-D24E-9AD2-7E4FC41EA627}" type="slidenum">
              <a:rPr lang="en-US" smtClean="0"/>
              <a:pPr/>
              <a:t>93</a:t>
            </a:fld>
            <a:endParaRPr lang="en-US" dirty="0"/>
          </a:p>
        </p:txBody>
      </p:sp>
    </p:spTree>
    <p:extLst>
      <p:ext uri="{BB962C8B-B14F-4D97-AF65-F5344CB8AC3E}">
        <p14:creationId xmlns:p14="http://schemas.microsoft.com/office/powerpoint/2010/main" val="3037934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35D39-7CAB-134B-8E89-D0F1CE1B82CA}"/>
              </a:ext>
            </a:extLst>
          </p:cNvPr>
          <p:cNvSpPr>
            <a:spLocks noGrp="1"/>
          </p:cNvSpPr>
          <p:nvPr>
            <p:ph type="body" sz="quarter" idx="13"/>
          </p:nvPr>
        </p:nvSpPr>
        <p:spPr/>
        <p:txBody>
          <a:bodyPr/>
          <a:lstStyle/>
          <a:p>
            <a:r>
              <a:rPr lang="en-US" dirty="0"/>
              <a:t>How might you design groups in your organization?</a:t>
            </a:r>
          </a:p>
          <a:p>
            <a:r>
              <a:rPr lang="en-US" dirty="0"/>
              <a:t>How might you manage root privileges in your organization?</a:t>
            </a:r>
            <a:endParaRPr lang="en-US" dirty="0">
              <a:solidFill>
                <a:srgbClr val="45545F"/>
              </a:solidFill>
            </a:endParaRPr>
          </a:p>
        </p:txBody>
      </p:sp>
      <p:sp>
        <p:nvSpPr>
          <p:cNvPr id="3" name="Slide Number Placeholder 2">
            <a:extLst>
              <a:ext uri="{FF2B5EF4-FFF2-40B4-BE49-F238E27FC236}">
                <a16:creationId xmlns:a16="http://schemas.microsoft.com/office/drawing/2014/main" id="{ABBD8280-5882-AA48-BA86-A9C40DAEB2D9}"/>
              </a:ext>
            </a:extLst>
          </p:cNvPr>
          <p:cNvSpPr>
            <a:spLocks noGrp="1"/>
          </p:cNvSpPr>
          <p:nvPr>
            <p:ph type="sldNum" sz="quarter" idx="4"/>
          </p:nvPr>
        </p:nvSpPr>
        <p:spPr/>
        <p:txBody>
          <a:bodyPr/>
          <a:lstStyle/>
          <a:p>
            <a:fld id="{2066355A-084C-D24E-9AD2-7E4FC41EA627}" type="slidenum">
              <a:rPr lang="en-US" smtClean="0"/>
              <a:pPr/>
              <a:t>94</a:t>
            </a:fld>
            <a:endParaRPr lang="en-US" dirty="0"/>
          </a:p>
        </p:txBody>
      </p:sp>
    </p:spTree>
    <p:extLst>
      <p:ext uri="{BB962C8B-B14F-4D97-AF65-F5344CB8AC3E}">
        <p14:creationId xmlns:p14="http://schemas.microsoft.com/office/powerpoint/2010/main" val="712229857"/>
      </p:ext>
    </p:extLst>
  </p:cSld>
  <p:clrMapOvr>
    <a:masterClrMapping/>
  </p:clrMapOvr>
</p:sld>
</file>

<file path=ppt/theme/theme1.xml><?xml version="1.0" encoding="utf-8"?>
<a:theme xmlns:a="http://schemas.openxmlformats.org/drawingml/2006/main" name="2_LO-CompTIA">
  <a:themeElements>
    <a:clrScheme name="CompTIA">
      <a:dk1>
        <a:srgbClr val="000000"/>
      </a:dk1>
      <a:lt1>
        <a:srgbClr val="FFFFFF"/>
      </a:lt1>
      <a:dk2>
        <a:srgbClr val="000000"/>
      </a:dk2>
      <a:lt2>
        <a:srgbClr val="FFFFFF"/>
      </a:lt2>
      <a:accent1>
        <a:srgbClr val="007C9E"/>
      </a:accent1>
      <a:accent2>
        <a:srgbClr val="004D71"/>
      </a:accent2>
      <a:accent3>
        <a:srgbClr val="45545F"/>
      </a:accent3>
      <a:accent4>
        <a:srgbClr val="AFB6BA"/>
      </a:accent4>
      <a:accent5>
        <a:srgbClr val="F26C23"/>
      </a:accent5>
      <a:accent6>
        <a:srgbClr val="B24EC3"/>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73B4614-A704-0542-87E6-5897E6E538EB}" vid="{7EAF2078-CBFB-A14D-8A0C-8040B93EE7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E5B9D6-DEAA-4FAC-BA98-90702DFE17C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7E48FBA-6791-44B2-8BD3-55A11A64A7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2ED2A3-C2B5-46E6-B9C5-ACCC81378F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404</TotalTime>
  <Words>3976</Words>
  <Application>Microsoft Macintosh PowerPoint</Application>
  <PresentationFormat>On-screen Show (16:9)</PresentationFormat>
  <Paragraphs>605</Paragraphs>
  <Slides>94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Open Sans SemiBold</vt:lpstr>
      <vt:lpstr>Cutive Mono</vt:lpstr>
      <vt:lpstr>Open Sans</vt:lpstr>
      <vt:lpstr>Calibri</vt:lpstr>
      <vt:lpstr>2_LO-CompTIA</vt:lpstr>
      <vt:lpstr>Managing Users and Groups</vt:lpstr>
      <vt:lpstr>Topic A: Assume Superuser Privileges</vt:lpstr>
      <vt:lpstr>User Accounts</vt:lpstr>
      <vt:lpstr>Types of User Accounts</vt:lpstr>
      <vt:lpstr>Superuser</vt:lpstr>
      <vt:lpstr>Principle of Least Privilege</vt:lpstr>
      <vt:lpstr>The su Command (Slide 1 of 2)</vt:lpstr>
      <vt:lpstr>The su Command (Slide 2 of 2)</vt:lpstr>
      <vt:lpstr>The sudo Command</vt:lpstr>
      <vt:lpstr>The sudoedit Command</vt:lpstr>
      <vt:lpstr>The visudo Command (Slide 1 of 2)</vt:lpstr>
      <vt:lpstr>The visudo Command (Slide 2 of 2)</vt:lpstr>
      <vt:lpstr>The wheel Group</vt:lpstr>
      <vt:lpstr>PowerPoint Presentation</vt:lpstr>
      <vt:lpstr>Activity 2-1: Discussing Superuser Privileges</vt:lpstr>
      <vt:lpstr>Activity 2-1: Discussing Superuser Privileges</vt:lpstr>
      <vt:lpstr>Activity 2-1: Discussing Superuser Privileges</vt:lpstr>
      <vt:lpstr>Activity 2-1: Discussing Superuser Privileges</vt:lpstr>
      <vt:lpstr>Activity 2-1: Discussing Superuser Privileges</vt:lpstr>
      <vt:lpstr>Activity: Assuming Superuser Privileges</vt:lpstr>
      <vt:lpstr>Topic B: Create, Modify, and Delete Users</vt:lpstr>
      <vt:lpstr>The useradd Command</vt:lpstr>
      <vt:lpstr>useradd Command Options</vt:lpstr>
      <vt:lpstr>The passwd Command (Slide 1 of 2)</vt:lpstr>
      <vt:lpstr>The passwd Command (Slide 2 of 2)</vt:lpstr>
      <vt:lpstr>The /etc/passwd File</vt:lpstr>
      <vt:lpstr>The /etc/shadow File (Slide 1 of 2)</vt:lpstr>
      <vt:lpstr>The /etc/shadow File (Slide 2 of 2)</vt:lpstr>
      <vt:lpstr>Activity: Creating User Accounts</vt:lpstr>
      <vt:lpstr>The chage Command</vt:lpstr>
      <vt:lpstr>The usermod Command</vt:lpstr>
      <vt:lpstr>Lock User Login</vt:lpstr>
      <vt:lpstr>Activity: Modifying User Accounts</vt:lpstr>
      <vt:lpstr>The userdel Command</vt:lpstr>
      <vt:lpstr>PowerPoint Presentation</vt:lpstr>
      <vt:lpstr>Activity 2-5: Discussing Creating, Modifying, and Deleting Users</vt:lpstr>
      <vt:lpstr>Activity 2-5: Discussing Creating, Modifying, and Deleting Users</vt:lpstr>
      <vt:lpstr>Activity 2-5: Discussing Creating, Modifying, and Deleting Users</vt:lpstr>
      <vt:lpstr>Activity 2-5: Discussing Creating, Modifying, and Deleting Users</vt:lpstr>
      <vt:lpstr>Activity 2-5: Discussing Creating, Modifying, and Deleting Users</vt:lpstr>
      <vt:lpstr>Activity: Deleting a User Account</vt:lpstr>
      <vt:lpstr>Topic C: Create, Modify, and Delete Groups</vt:lpstr>
      <vt:lpstr>Group Accounts</vt:lpstr>
      <vt:lpstr>The /etc/group File (Slide 1 of 3)</vt:lpstr>
      <vt:lpstr>The /etc/group File (Slide 2 of 3)</vt:lpstr>
      <vt:lpstr>The /etc/group File (Slide 3 of 3)</vt:lpstr>
      <vt:lpstr>The groupadd Command</vt:lpstr>
      <vt:lpstr>The groupmod Command</vt:lpstr>
      <vt:lpstr>The groupdel Command</vt:lpstr>
      <vt:lpstr>PowerPoint Presentation</vt:lpstr>
      <vt:lpstr>Activity 2-7: Discussing Creating, Modifying, and Deleting Groups</vt:lpstr>
      <vt:lpstr>Activity 2-7: Discussing Creating, Modifying, and Deleting Groups</vt:lpstr>
      <vt:lpstr>Activity 2-7: Discussing Creating, Modifying, and Deleting Groups</vt:lpstr>
      <vt:lpstr>Activity 2-7: Discussing Creating, Modifying, and Deleting Groups</vt:lpstr>
      <vt:lpstr>Activity 2-7: Discussing Creating, Modifying, and Deleting Groups</vt:lpstr>
      <vt:lpstr>Topic D: Query Users and Groups</vt:lpstr>
      <vt:lpstr>Activity: Creating, Modifying, and Deleting Groups</vt:lpstr>
      <vt:lpstr>Account Querying</vt:lpstr>
      <vt:lpstr>The whoami Command (Slide 1 of 2)</vt:lpstr>
      <vt:lpstr>The whoami Command (Slide 2 of 2)</vt:lpstr>
      <vt:lpstr>The who Command (Slide 1 of 2)</vt:lpstr>
      <vt:lpstr>The who Command (Slide 2 of 2)</vt:lpstr>
      <vt:lpstr>The w Command (Slide 1 of 2)</vt:lpstr>
      <vt:lpstr>The w Command (Slide 2 of 2)</vt:lpstr>
      <vt:lpstr>The last Command (Slide 1 of 2)</vt:lpstr>
      <vt:lpstr>The last Command (Slide 2 of 2)</vt:lpstr>
      <vt:lpstr>The id Command (Slide 1 of 2)</vt:lpstr>
      <vt:lpstr>The id Command (Slide 2 of 2)</vt:lpstr>
      <vt:lpstr>PowerPoint Presentation</vt:lpstr>
      <vt:lpstr>Activity 2-9: Discussing Querying Users and Groups</vt:lpstr>
      <vt:lpstr>Activity 2-9: Discussing Querying Users and Groups</vt:lpstr>
      <vt:lpstr>Activity 2-9: Discussing Querying Users and Groups</vt:lpstr>
      <vt:lpstr>Activity 2-9: Discussing Querying Users and Groups</vt:lpstr>
      <vt:lpstr>Activity 2-9: Discussing Querying Users and Groups</vt:lpstr>
      <vt:lpstr>Activity: Querying Users and Groups</vt:lpstr>
      <vt:lpstr>Topic E: Configure Account Profiles</vt:lpstr>
      <vt:lpstr>User Profiles</vt:lpstr>
      <vt:lpstr>The .bashrc File (Slide 1 of 2)</vt:lpstr>
      <vt:lpstr>The .bashrc File (Slide 2 of 2)</vt:lpstr>
      <vt:lpstr>The .bash_profile File (Slide 1 of 2)</vt:lpstr>
      <vt:lpstr>The .bash_profile File (Slide 2 of 2)</vt:lpstr>
      <vt:lpstr>Global User Profiles</vt:lpstr>
      <vt:lpstr>The /etc/skel/ Directory</vt:lpstr>
      <vt:lpstr>The /etc/profile File</vt:lpstr>
      <vt:lpstr>The /etc/profile.d/ Directory</vt:lpstr>
      <vt:lpstr>The /etc/bashrc File</vt:lpstr>
      <vt:lpstr>PowerPoint Presentation</vt:lpstr>
      <vt:lpstr>Activity 2-11: Discussing Account Profiles</vt:lpstr>
      <vt:lpstr>Activity 2-11: Discussing Account Profiles</vt:lpstr>
      <vt:lpstr>Activity 2-11: Discussing Account Profiles</vt:lpstr>
      <vt:lpstr>Activity 2-11: Discussing Account Profiles</vt:lpstr>
      <vt:lpstr>Activity 2-11: Discussing Account Profiles</vt:lpstr>
      <vt:lpstr>Activity: Configuring Account Profiles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Users and Groups</dc:title>
  <dc:subject/>
  <dc:creator>Jason Nufryk</dc:creator>
  <cp:keywords/>
  <dc:description/>
  <cp:lastModifiedBy>Danielle Andries</cp:lastModifiedBy>
  <cp:revision>103</cp:revision>
  <dcterms:created xsi:type="dcterms:W3CDTF">2018-09-18T20:27:06Z</dcterms:created>
  <dcterms:modified xsi:type="dcterms:W3CDTF">2019-10-02T19:19:15Z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